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3" d="100"/>
          <a:sy n="203" d="100"/>
        </p:scale>
        <p:origin x="59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4ad6e4ae8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4ad6e4ae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4ad6e4ae8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4ad6e4ae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4ad6e4ae8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4ad6e4ae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4ad6e4ae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4ad6e4a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4ad6e4ae8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4ad6e4ae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4ad6e4ae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4ad6e4ae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4ad6e4ae8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4ad6e4ae8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4ad6e4ae8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4ad6e4ae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4ad6e4ae8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4ad6e4ae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4ad6e4ae8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4ad6e4ae8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4ad6e4ae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74ad6e4ae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4fd004e3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4fd004e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4ad6e4ae8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4ad6e4ae8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4ad6e4ae8_1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4ad6e4ae8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4ad6e4ae8_1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4ad6e4ae8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4ad6e4ae8_1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4ad6e4ae8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4ad6e4ae8_1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4ad6e4ae8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4ad6e4ae8_1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4ad6e4ae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4ad6e4ae8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4ad6e4ae8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4ad6e4ae8_1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4ad6e4ae8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4ad6e4ae8_1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4ad6e4ae8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4ad6e4ae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4ad6e4ae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4ad6e4ae8_1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4ad6e4ae8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4ad6e4ae8_1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4ad6e4ae8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4ad6e4ae8_1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4ad6e4ae8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4ad6e4ae8_1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4ad6e4ae8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4ad6e4ae8_1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4ad6e4ae8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4ad6e4ae8_1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4ad6e4ae8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4ad6e4ae8_1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4ad6e4ae8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4ad6e4ae8_1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4ad6e4ae8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4ad6e4ae8_1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4ad6e4ae8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4ad6e4ae8_1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4ad6e4ae8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4ad6e4ae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4ad6e4a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4ad6e4ae8_1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74ad6e4ae8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4ad6e4ae8_1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74ad6e4ae8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4ad6e4ae8_1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4ad6e4ae8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4ad6e4ae8_1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74ad6e4ae8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4ad6e4ae8_1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4ad6e4ae8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4ad6e4ae8_1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4ad6e4ae8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4ad6e4ae8_1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4ad6e4ae8_1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4ad6e4ae8_1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4ad6e4ae8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4ad6e4ae8_1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4ad6e4ae8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4ad6e4ae8_1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4ad6e4ae8_1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4ad6e4ae8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4ad6e4ae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4ad6e4ae8_1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4ad6e4ae8_1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4ad6e4ae8_1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4ad6e4ae8_1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4ad6e4ae8_1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74ad6e4ae8_1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4ad6e4ae8_1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74ad6e4ae8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4ad6e4ae8_1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4ad6e4ae8_1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4ad6e4ae8_1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74ad6e4ae8_1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4ad6e4ae8_1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4ad6e4ae8_1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4ad6e4ae8_1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4ad6e4ae8_1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4ad6e4ae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4ad6e4ae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4ad6e4ae8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4ad6e4ae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4ad6e4ae8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4ad6e4ae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4ad6e4ae8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4ad6e4ae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ltok.lt/vienoje-vietoje-visi-oskarais-apdovanoti-filmai-apie-sporta-vide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pdi6o5popk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sdlrhPoW3aI"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i_HqmyZbwB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ordwall.net/resource/1638531/sporto-%c5%a1ako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patarles.dainutekstai.lt/z/ff89c72"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patarles.dainutekstai.lt/z/bcb7d25" TargetMode="External"/><Relationship Id="rId4" Type="http://schemas.openxmlformats.org/officeDocument/2006/relationships/hyperlink" Target="http://patarles.dainutekstai.lt/z/3768e2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so10jcAb3G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EIU08b6Fo1c"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XIjiN3I_pT8"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jA6Y7gG3OL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VutjmxCoD4I"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hyperlink" Target="https://www.jigsawplanet.com/?rc=play&amp;pid=3fab2dbb61e7"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jigsawplanet.com/?rc=play&amp;pid=3e62acb0fcf2" TargetMode="External"/><Relationship Id="rId5" Type="http://schemas.openxmlformats.org/officeDocument/2006/relationships/hyperlink" Target="https://www.jigsawplanet.com/?rc=play&amp;pid=3729dde95b6e" TargetMode="External"/><Relationship Id="rId4" Type="http://schemas.openxmlformats.org/officeDocument/2006/relationships/hyperlink" Target="https://www.jigsawplanet.com/?rc=play&amp;pid=1bf7e11268f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2kyq-YkyW-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5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5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28.png"/><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JcEMlKK4td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s://www.vaikams.lt/filmukai/ivarti-ivarti.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www.youtube.com/watch?v=c4EQUyQ5sN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792350" y="3021650"/>
            <a:ext cx="7520528" cy="1504099"/>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0000"/>
                </a:solidFill>
                <a:latin typeface="Arial"/>
              </a:rPr>
              <a:t>PIRMYN!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741450" y="-107425"/>
            <a:ext cx="8520600" cy="3330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3000" b="1">
                <a:solidFill>
                  <a:srgbClr val="231F20"/>
                </a:solidFill>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 „BRANGUS KREPŠINI“</a:t>
            </a:r>
            <a:r>
              <a:rPr lang="lt" sz="3000" b="1">
                <a:solidFill>
                  <a:srgbClr val="231F20"/>
                </a:solidFill>
                <a:latin typeface="Times New Roman"/>
                <a:ea typeface="Times New Roman"/>
                <a:cs typeface="Times New Roman"/>
                <a:sym typeface="Times New Roman"/>
              </a:rPr>
              <a:t> </a:t>
            </a:r>
            <a:endParaRPr sz="3000" b="1">
              <a:solidFill>
                <a:srgbClr val="231F20"/>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07" name="Google Shape;107;p22"/>
          <p:cNvSpPr txBox="1"/>
          <p:nvPr/>
        </p:nvSpPr>
        <p:spPr>
          <a:xfrm>
            <a:off x="153725" y="3706550"/>
            <a:ext cx="8326200" cy="416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a:t>n</a:t>
            </a:r>
            <a:endParaRPr/>
          </a:p>
          <a:p>
            <a:pPr marL="0" lvl="0" indent="0" algn="l" rtl="0">
              <a:lnSpc>
                <a:spcPct val="115000"/>
              </a:lnSpc>
              <a:spcBef>
                <a:spcPts val="1200"/>
              </a:spcBef>
              <a:spcAft>
                <a:spcPts val="1200"/>
              </a:spcAft>
              <a:buNone/>
            </a:pPr>
            <a:r>
              <a:rPr lang="lt" sz="1800">
                <a:solidFill>
                  <a:schemeClr val="lt1"/>
                </a:solidFill>
                <a:latin typeface="Times New Roman"/>
                <a:ea typeface="Times New Roman"/>
                <a:cs typeface="Times New Roman"/>
                <a:sym typeface="Times New Roman"/>
              </a:rPr>
              <a:t>NUORODA ČIA   </a:t>
            </a:r>
            <a:r>
              <a:rPr lang="lt" sz="1800" u="sng">
                <a:solidFill>
                  <a:schemeClr val="lt1"/>
                </a:solidFill>
                <a:latin typeface="Times New Roman"/>
                <a:ea typeface="Times New Roman"/>
                <a:cs typeface="Times New Roman"/>
                <a:sym typeface="Times New Roman"/>
                <a:hlinkClick r:id="rId4"/>
              </a:rPr>
              <a:t>https://www.ltok.lt/vienoje-vietoje-visi-oskarais-apdovanoti-filmai-apie-sporta-video/</a:t>
            </a:r>
            <a:endParaRPr sz="1800" u="sng">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3"/>
          <p:cNvSpPr/>
          <p:nvPr/>
        </p:nvSpPr>
        <p:spPr>
          <a:xfrm>
            <a:off x="67150" y="3973125"/>
            <a:ext cx="8849261" cy="1108774"/>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0000"/>
                </a:solidFill>
                <a:latin typeface="Arial"/>
              </a:rPr>
              <a:t>OLIMPINIŲ ŽAIDYNIŲ ISTORIJA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11700" y="107800"/>
            <a:ext cx="8520600" cy="4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3000" b="1">
                <a:latin typeface="Times New Roman"/>
                <a:ea typeface="Times New Roman"/>
                <a:cs typeface="Times New Roman"/>
                <a:sym typeface="Times New Roman"/>
              </a:rPr>
              <a:t>           OLIMPINIŲ ŽAIDYNIŲ SIMBOLIAI</a:t>
            </a:r>
            <a:endParaRPr sz="3000" b="1">
              <a:latin typeface="Times New Roman"/>
              <a:ea typeface="Times New Roman"/>
              <a:cs typeface="Times New Roman"/>
              <a:sym typeface="Times New Roman"/>
            </a:endParaRPr>
          </a:p>
        </p:txBody>
      </p:sp>
      <p:pic>
        <p:nvPicPr>
          <p:cNvPr id="118" name="Google Shape;118;p24"/>
          <p:cNvPicPr preferRelativeResize="0"/>
          <p:nvPr/>
        </p:nvPicPr>
        <p:blipFill>
          <a:blip r:embed="rId3">
            <a:alphaModFix/>
          </a:blip>
          <a:stretch>
            <a:fillRect/>
          </a:stretch>
        </p:blipFill>
        <p:spPr>
          <a:xfrm>
            <a:off x="152400" y="729900"/>
            <a:ext cx="4346875" cy="3231800"/>
          </a:xfrm>
          <a:prstGeom prst="rect">
            <a:avLst/>
          </a:prstGeom>
          <a:noFill/>
          <a:ln>
            <a:noFill/>
          </a:ln>
        </p:spPr>
      </p:pic>
      <p:pic>
        <p:nvPicPr>
          <p:cNvPr id="119" name="Google Shape;119;p24"/>
          <p:cNvPicPr preferRelativeResize="0"/>
          <p:nvPr/>
        </p:nvPicPr>
        <p:blipFill>
          <a:blip r:embed="rId4">
            <a:alphaModFix/>
          </a:blip>
          <a:stretch>
            <a:fillRect/>
          </a:stretch>
        </p:blipFill>
        <p:spPr>
          <a:xfrm>
            <a:off x="4651675" y="729900"/>
            <a:ext cx="4346875" cy="3176566"/>
          </a:xfrm>
          <a:prstGeom prst="rect">
            <a:avLst/>
          </a:prstGeom>
          <a:noFill/>
          <a:ln>
            <a:noFill/>
          </a:ln>
        </p:spPr>
      </p:pic>
      <p:sp>
        <p:nvSpPr>
          <p:cNvPr id="120" name="Google Shape;120;p24"/>
          <p:cNvSpPr txBox="1"/>
          <p:nvPr/>
        </p:nvSpPr>
        <p:spPr>
          <a:xfrm>
            <a:off x="207450" y="4114100"/>
            <a:ext cx="8729100" cy="151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2400" b="1">
                <a:solidFill>
                  <a:srgbClr val="222222"/>
                </a:solidFill>
                <a:latin typeface="Times New Roman"/>
                <a:ea typeface="Times New Roman"/>
                <a:cs typeface="Times New Roman"/>
                <a:sym typeface="Times New Roman"/>
              </a:rPr>
              <a:t>   OLIMPINIS ŠŪKIS  -  GREIČIAU, AUKŠČIAU, TVIRČIAU</a:t>
            </a:r>
            <a:endParaRPr sz="2400" b="1">
              <a:solidFill>
                <a:srgbClr val="222222"/>
              </a:solidFill>
              <a:latin typeface="Times New Roman"/>
              <a:ea typeface="Times New Roman"/>
              <a:cs typeface="Times New Roman"/>
              <a:sym typeface="Times New Roman"/>
            </a:endParaRPr>
          </a:p>
          <a:p>
            <a:pPr marL="685800" lvl="0" indent="0" algn="l" rtl="0">
              <a:lnSpc>
                <a:spcPct val="115000"/>
              </a:lnSpc>
              <a:spcBef>
                <a:spcPts val="1200"/>
              </a:spcBef>
              <a:spcAft>
                <a:spcPts val="1200"/>
              </a:spcAft>
              <a:buNone/>
            </a:pPr>
            <a:endParaRPr sz="2400" b="1">
              <a:solidFill>
                <a:srgbClr val="222222"/>
              </a:solidFill>
              <a:highlight>
                <a:srgbClr val="00FFFF"/>
              </a:highlight>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24"/>
        <p:cNvGrpSpPr/>
        <p:nvPr/>
      </p:nvGrpSpPr>
      <p:grpSpPr>
        <a:xfrm>
          <a:off x="0" y="0"/>
          <a:ext cx="0" cy="0"/>
          <a:chOff x="0" y="0"/>
          <a:chExt cx="0" cy="0"/>
        </a:xfrm>
      </p:grpSpPr>
      <p:sp>
        <p:nvSpPr>
          <p:cNvPr id="125" name="Google Shape;125;p25"/>
          <p:cNvSpPr txBox="1">
            <a:spLocks noGrp="1"/>
          </p:cNvSpPr>
          <p:nvPr>
            <p:ph type="ctrTitle"/>
          </p:nvPr>
        </p:nvSpPr>
        <p:spPr>
          <a:xfrm>
            <a:off x="311700" y="0"/>
            <a:ext cx="85206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lt" sz="3000" b="1">
                <a:latin typeface="Times New Roman"/>
                <a:ea typeface="Times New Roman"/>
                <a:cs typeface="Times New Roman"/>
                <a:sym typeface="Times New Roman"/>
              </a:rPr>
              <a:t>SPORTO ISTORIJA           </a:t>
            </a:r>
            <a:r>
              <a:rPr lang="lt" sz="1200" b="1">
                <a:latin typeface="Times New Roman"/>
                <a:ea typeface="Times New Roman"/>
                <a:cs typeface="Times New Roman"/>
                <a:sym typeface="Times New Roman"/>
              </a:rPr>
              <a:t>                                                                               </a:t>
            </a:r>
            <a:endParaRPr/>
          </a:p>
        </p:txBody>
      </p:sp>
      <p:pic>
        <p:nvPicPr>
          <p:cNvPr id="126" name="Google Shape;126;p25" descr="The first recorded sport in history was spear throwing, which arose in 70,000 BC out of a need for ancient hunters to practice their skills. Bowling was the first known ball game, appearing in Egypt in 3,200 BC; later, there was Pitz, played by the ancient Maya in 2,500 BC, followed by Episkyros, known as “common ball” to Greeks living in 8th century BC.&#10;&#10;Long before the Olympics, there were the Tailteann Games, which the ancient Irish held around 1,800 BC. At the first recorded Olympic Games in 760 BC, there was only one event: a footrace.&#10;&#10;Subscribe to The Atlantic on YouTube: http://bit.ly/subAtlanticYT" title="A Visual History of Sports">
            <a:hlinkClick r:id="rId3"/>
          </p:cNvPr>
          <p:cNvPicPr preferRelativeResize="0"/>
          <p:nvPr/>
        </p:nvPicPr>
        <p:blipFill>
          <a:blip r:embed="rId4">
            <a:alphaModFix/>
          </a:blip>
          <a:stretch>
            <a:fillRect/>
          </a:stretch>
        </p:blipFill>
        <p:spPr>
          <a:xfrm>
            <a:off x="939375" y="876300"/>
            <a:ext cx="6991475" cy="426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ctrTitle"/>
          </p:nvPr>
        </p:nvSpPr>
        <p:spPr>
          <a:xfrm>
            <a:off x="311700" y="-123200"/>
            <a:ext cx="8520600" cy="77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t" sz="3000" b="1">
                <a:latin typeface="Times New Roman"/>
                <a:ea typeface="Times New Roman"/>
                <a:cs typeface="Times New Roman"/>
                <a:sym typeface="Times New Roman"/>
              </a:rPr>
              <a:t>   ĮVARDINK IR APIBŪDINK SPORTO ŠAKAS           </a:t>
            </a:r>
            <a:r>
              <a:rPr lang="lt" sz="1200" b="1">
                <a:latin typeface="Times New Roman"/>
                <a:ea typeface="Times New Roman"/>
                <a:cs typeface="Times New Roman"/>
                <a:sym typeface="Times New Roman"/>
              </a:rPr>
              <a:t>                                                                               </a:t>
            </a:r>
            <a:endParaRPr/>
          </a:p>
        </p:txBody>
      </p:sp>
      <p:pic>
        <p:nvPicPr>
          <p:cNvPr id="132" name="Google Shape;132;p26"/>
          <p:cNvPicPr preferRelativeResize="0"/>
          <p:nvPr/>
        </p:nvPicPr>
        <p:blipFill>
          <a:blip r:embed="rId3">
            <a:alphaModFix/>
          </a:blip>
          <a:stretch>
            <a:fillRect/>
          </a:stretch>
        </p:blipFill>
        <p:spPr>
          <a:xfrm>
            <a:off x="152400" y="1276500"/>
            <a:ext cx="4221125" cy="3482000"/>
          </a:xfrm>
          <a:prstGeom prst="rect">
            <a:avLst/>
          </a:prstGeom>
          <a:noFill/>
          <a:ln>
            <a:noFill/>
          </a:ln>
        </p:spPr>
      </p:pic>
      <p:pic>
        <p:nvPicPr>
          <p:cNvPr id="133" name="Google Shape;133;p26"/>
          <p:cNvPicPr preferRelativeResize="0"/>
          <p:nvPr/>
        </p:nvPicPr>
        <p:blipFill>
          <a:blip r:embed="rId4">
            <a:alphaModFix/>
          </a:blip>
          <a:stretch>
            <a:fillRect/>
          </a:stretch>
        </p:blipFill>
        <p:spPr>
          <a:xfrm>
            <a:off x="5158900" y="1276500"/>
            <a:ext cx="3673400" cy="348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37"/>
        <p:cNvGrpSpPr/>
        <p:nvPr/>
      </p:nvGrpSpPr>
      <p:grpSpPr>
        <a:xfrm>
          <a:off x="0" y="0"/>
          <a:ext cx="0" cy="0"/>
          <a:chOff x="0" y="0"/>
          <a:chExt cx="0" cy="0"/>
        </a:xfrm>
      </p:grpSpPr>
      <p:sp>
        <p:nvSpPr>
          <p:cNvPr id="138" name="Google Shape;138;p27"/>
          <p:cNvSpPr txBox="1">
            <a:spLocks noGrp="1"/>
          </p:cNvSpPr>
          <p:nvPr>
            <p:ph type="ctrTitle"/>
          </p:nvPr>
        </p:nvSpPr>
        <p:spPr>
          <a:xfrm>
            <a:off x="311700" y="-123200"/>
            <a:ext cx="8520600" cy="21558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Clr>
                <a:schemeClr val="dk1"/>
              </a:buClr>
              <a:buSzPts val="1100"/>
              <a:buFont typeface="Arial"/>
              <a:buNone/>
            </a:pPr>
            <a:r>
              <a:rPr lang="lt" sz="2400" b="1">
                <a:latin typeface="Times New Roman"/>
                <a:ea typeface="Times New Roman"/>
                <a:cs typeface="Times New Roman"/>
                <a:sym typeface="Times New Roman"/>
              </a:rPr>
              <a:t>       </a:t>
            </a:r>
            <a:r>
              <a:rPr lang="lt" sz="2400">
                <a:latin typeface="Times New Roman"/>
                <a:ea typeface="Times New Roman"/>
                <a:cs typeface="Times New Roman"/>
                <a:sym typeface="Times New Roman"/>
              </a:rPr>
              <a:t>  </a:t>
            </a:r>
            <a:r>
              <a:rPr lang="lt" sz="2400" b="1">
                <a:latin typeface="Times New Roman"/>
                <a:ea typeface="Times New Roman"/>
                <a:cs typeface="Times New Roman"/>
                <a:sym typeface="Times New Roman"/>
              </a:rPr>
              <a:t>SURASK TINKANČIĄ  PRIEMONĘ SPORTO ŠAKAI</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ctr" rtl="0">
              <a:spcBef>
                <a:spcPts val="1200"/>
              </a:spcBef>
              <a:spcAft>
                <a:spcPts val="0"/>
              </a:spcAft>
              <a:buNone/>
            </a:pPr>
            <a:endParaRPr/>
          </a:p>
        </p:txBody>
      </p:sp>
      <p:pic>
        <p:nvPicPr>
          <p:cNvPr id="139" name="Google Shape;139;p27"/>
          <p:cNvPicPr preferRelativeResize="0"/>
          <p:nvPr/>
        </p:nvPicPr>
        <p:blipFill>
          <a:blip r:embed="rId3">
            <a:alphaModFix/>
          </a:blip>
          <a:stretch>
            <a:fillRect/>
          </a:stretch>
        </p:blipFill>
        <p:spPr>
          <a:xfrm>
            <a:off x="2402350" y="694525"/>
            <a:ext cx="4142525" cy="4448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43"/>
        <p:cNvGrpSpPr/>
        <p:nvPr/>
      </p:nvGrpSpPr>
      <p:grpSpPr>
        <a:xfrm>
          <a:off x="0" y="0"/>
          <a:ext cx="0" cy="0"/>
          <a:chOff x="0" y="0"/>
          <a:chExt cx="0" cy="0"/>
        </a:xfrm>
      </p:grpSpPr>
      <p:sp>
        <p:nvSpPr>
          <p:cNvPr id="144" name="Google Shape;144;p28"/>
          <p:cNvSpPr txBox="1">
            <a:spLocks noGrp="1"/>
          </p:cNvSpPr>
          <p:nvPr>
            <p:ph type="ctrTitle"/>
          </p:nvPr>
        </p:nvSpPr>
        <p:spPr>
          <a:xfrm>
            <a:off x="311700" y="-5051100"/>
            <a:ext cx="8520600" cy="63600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r>
              <a:rPr lang="lt"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a:latin typeface="Times New Roman"/>
                <a:ea typeface="Times New Roman"/>
                <a:cs typeface="Times New Roman"/>
                <a:sym typeface="Times New Roman"/>
              </a:rPr>
              <a:t> </a:t>
            </a: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SKAIČIUOK IR UŽRAŠYK  ŽAIDIMO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lt" sz="2400" b="1">
                <a:latin typeface="Times New Roman"/>
                <a:ea typeface="Times New Roman"/>
                <a:cs typeface="Times New Roman"/>
                <a:sym typeface="Times New Roman"/>
              </a:rPr>
              <a:t>          ,,TAIKLIOJI  RANKA" SURINKTUS TAŠKUS</a:t>
            </a:r>
            <a:endParaRPr/>
          </a:p>
        </p:txBody>
      </p:sp>
      <p:pic>
        <p:nvPicPr>
          <p:cNvPr id="145" name="Google Shape;145;p28"/>
          <p:cNvPicPr preferRelativeResize="0"/>
          <p:nvPr/>
        </p:nvPicPr>
        <p:blipFill>
          <a:blip r:embed="rId3">
            <a:alphaModFix/>
          </a:blip>
          <a:stretch>
            <a:fillRect/>
          </a:stretch>
        </p:blipFill>
        <p:spPr>
          <a:xfrm>
            <a:off x="152400" y="1124175"/>
            <a:ext cx="3558925" cy="3757525"/>
          </a:xfrm>
          <a:prstGeom prst="rect">
            <a:avLst/>
          </a:prstGeom>
          <a:noFill/>
          <a:ln>
            <a:noFill/>
          </a:ln>
        </p:spPr>
      </p:pic>
      <p:pic>
        <p:nvPicPr>
          <p:cNvPr id="146" name="Google Shape;146;p28"/>
          <p:cNvPicPr preferRelativeResize="0"/>
          <p:nvPr/>
        </p:nvPicPr>
        <p:blipFill>
          <a:blip r:embed="rId4">
            <a:alphaModFix/>
          </a:blip>
          <a:stretch>
            <a:fillRect/>
          </a:stretch>
        </p:blipFill>
        <p:spPr>
          <a:xfrm>
            <a:off x="3844250" y="1185763"/>
            <a:ext cx="2430775" cy="3849950"/>
          </a:xfrm>
          <a:prstGeom prst="rect">
            <a:avLst/>
          </a:prstGeom>
          <a:noFill/>
          <a:ln>
            <a:noFill/>
          </a:ln>
        </p:spPr>
      </p:pic>
      <p:pic>
        <p:nvPicPr>
          <p:cNvPr id="147" name="Google Shape;147;p28"/>
          <p:cNvPicPr preferRelativeResize="0"/>
          <p:nvPr/>
        </p:nvPicPr>
        <p:blipFill>
          <a:blip r:embed="rId5">
            <a:alphaModFix/>
          </a:blip>
          <a:stretch>
            <a:fillRect/>
          </a:stretch>
        </p:blipFill>
        <p:spPr>
          <a:xfrm>
            <a:off x="6407950" y="1124175"/>
            <a:ext cx="2508475" cy="3757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51"/>
        <p:cNvGrpSpPr/>
        <p:nvPr/>
      </p:nvGrpSpPr>
      <p:grpSpPr>
        <a:xfrm>
          <a:off x="0" y="0"/>
          <a:ext cx="0" cy="0"/>
          <a:chOff x="0" y="0"/>
          <a:chExt cx="0" cy="0"/>
        </a:xfrm>
      </p:grpSpPr>
      <p:sp>
        <p:nvSpPr>
          <p:cNvPr id="152" name="Google Shape;152;p29"/>
          <p:cNvSpPr txBox="1">
            <a:spLocks noGrp="1"/>
          </p:cNvSpPr>
          <p:nvPr>
            <p:ph type="ctrTitle"/>
          </p:nvPr>
        </p:nvSpPr>
        <p:spPr>
          <a:xfrm>
            <a:off x="311700" y="0"/>
            <a:ext cx="8520600" cy="14187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a:latin typeface="Times New Roman"/>
                <a:ea typeface="Times New Roman"/>
                <a:cs typeface="Times New Roman"/>
                <a:sym typeface="Times New Roman"/>
              </a:rPr>
              <a:t> </a:t>
            </a: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r>
              <a:rPr lang="lt" sz="1200" b="1">
                <a:latin typeface="Times New Roman"/>
                <a:ea typeface="Times New Roman"/>
                <a:cs typeface="Times New Roman"/>
                <a:sym typeface="Times New Roman"/>
              </a:rPr>
              <a:t>             </a:t>
            </a:r>
            <a:r>
              <a:rPr lang="lt" sz="2400" b="1">
                <a:latin typeface="Times New Roman"/>
                <a:ea typeface="Times New Roman"/>
                <a:cs typeface="Times New Roman"/>
                <a:sym typeface="Times New Roman"/>
              </a:rPr>
              <a:t>    ŽAISK SU TĖVELIAIS IR KITAIS ŠEIMOS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lt" sz="2400" b="1">
                <a:latin typeface="Times New Roman"/>
                <a:ea typeface="Times New Roman"/>
                <a:cs typeface="Times New Roman"/>
                <a:sym typeface="Times New Roman"/>
              </a:rPr>
              <a:t>                 NARIAIS  „LINKSMASIAS  ESTAFETĖS“   </a:t>
            </a:r>
            <a:endParaRPr sz="2400"/>
          </a:p>
        </p:txBody>
      </p:sp>
      <p:pic>
        <p:nvPicPr>
          <p:cNvPr id="153" name="Google Shape;153;p29"/>
          <p:cNvPicPr preferRelativeResize="0"/>
          <p:nvPr/>
        </p:nvPicPr>
        <p:blipFill>
          <a:blip r:embed="rId3">
            <a:alphaModFix/>
          </a:blip>
          <a:stretch>
            <a:fillRect/>
          </a:stretch>
        </p:blipFill>
        <p:spPr>
          <a:xfrm>
            <a:off x="152400" y="1368900"/>
            <a:ext cx="3389600" cy="3589800"/>
          </a:xfrm>
          <a:prstGeom prst="rect">
            <a:avLst/>
          </a:prstGeom>
          <a:noFill/>
          <a:ln>
            <a:noFill/>
          </a:ln>
        </p:spPr>
      </p:pic>
      <p:pic>
        <p:nvPicPr>
          <p:cNvPr id="154" name="Google Shape;154;p29"/>
          <p:cNvPicPr preferRelativeResize="0"/>
          <p:nvPr/>
        </p:nvPicPr>
        <p:blipFill>
          <a:blip r:embed="rId4">
            <a:alphaModFix/>
          </a:blip>
          <a:stretch>
            <a:fillRect/>
          </a:stretch>
        </p:blipFill>
        <p:spPr>
          <a:xfrm>
            <a:off x="3694400" y="1368900"/>
            <a:ext cx="2428362" cy="3589800"/>
          </a:xfrm>
          <a:prstGeom prst="rect">
            <a:avLst/>
          </a:prstGeom>
          <a:noFill/>
          <a:ln>
            <a:noFill/>
          </a:ln>
        </p:spPr>
      </p:pic>
      <p:pic>
        <p:nvPicPr>
          <p:cNvPr id="155" name="Google Shape;155;p29"/>
          <p:cNvPicPr preferRelativeResize="0"/>
          <p:nvPr/>
        </p:nvPicPr>
        <p:blipFill>
          <a:blip r:embed="rId5">
            <a:alphaModFix/>
          </a:blip>
          <a:stretch>
            <a:fillRect/>
          </a:stretch>
        </p:blipFill>
        <p:spPr>
          <a:xfrm>
            <a:off x="6299650" y="1418750"/>
            <a:ext cx="2532639" cy="3490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59"/>
        <p:cNvGrpSpPr/>
        <p:nvPr/>
      </p:nvGrpSpPr>
      <p:grpSpPr>
        <a:xfrm>
          <a:off x="0" y="0"/>
          <a:ext cx="0" cy="0"/>
          <a:chOff x="0" y="0"/>
          <a:chExt cx="0" cy="0"/>
        </a:xfrm>
      </p:grpSpPr>
      <p:sp>
        <p:nvSpPr>
          <p:cNvPr id="160" name="Google Shape;160;p30"/>
          <p:cNvSpPr txBox="1">
            <a:spLocks noGrp="1"/>
          </p:cNvSpPr>
          <p:nvPr>
            <p:ph type="ctrTitle"/>
          </p:nvPr>
        </p:nvSpPr>
        <p:spPr>
          <a:xfrm>
            <a:off x="311700" y="0"/>
            <a:ext cx="8520600" cy="14631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r>
              <a:rPr lang="lt"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a:latin typeface="Times New Roman"/>
                <a:ea typeface="Times New Roman"/>
                <a:cs typeface="Times New Roman"/>
                <a:sym typeface="Times New Roman"/>
              </a:rPr>
              <a:t> </a:t>
            </a: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t>
            </a:r>
            <a:r>
              <a:rPr lang="lt" sz="1200" b="1">
                <a:latin typeface="Times New Roman"/>
                <a:ea typeface="Times New Roman"/>
                <a:cs typeface="Times New Roman"/>
                <a:sym typeface="Times New Roman"/>
              </a:rPr>
              <a:t>             </a:t>
            </a:r>
            <a:r>
              <a:rPr lang="lt" sz="2400" b="1">
                <a:latin typeface="Times New Roman"/>
                <a:ea typeface="Times New Roman"/>
                <a:cs typeface="Times New Roman"/>
                <a:sym typeface="Times New Roman"/>
              </a:rPr>
              <a:t>    ŽAISK SU TĖVELIAIS IR KITAIS ŠEIMOS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lt" sz="2400" b="1">
                <a:latin typeface="Times New Roman"/>
                <a:ea typeface="Times New Roman"/>
                <a:cs typeface="Times New Roman"/>
                <a:sym typeface="Times New Roman"/>
              </a:rPr>
              <a:t>                 NARIAIS  „LINKSMĄSIAS  ESTAFETĖS“   </a:t>
            </a:r>
            <a:endParaRPr sz="2400"/>
          </a:p>
        </p:txBody>
      </p:sp>
      <p:pic>
        <p:nvPicPr>
          <p:cNvPr id="161" name="Google Shape;161;p30"/>
          <p:cNvPicPr preferRelativeResize="0"/>
          <p:nvPr/>
        </p:nvPicPr>
        <p:blipFill>
          <a:blip r:embed="rId3">
            <a:alphaModFix/>
          </a:blip>
          <a:stretch>
            <a:fillRect/>
          </a:stretch>
        </p:blipFill>
        <p:spPr>
          <a:xfrm>
            <a:off x="152400" y="1368900"/>
            <a:ext cx="2157550" cy="3549025"/>
          </a:xfrm>
          <a:prstGeom prst="rect">
            <a:avLst/>
          </a:prstGeom>
          <a:noFill/>
          <a:ln>
            <a:noFill/>
          </a:ln>
        </p:spPr>
      </p:pic>
      <p:pic>
        <p:nvPicPr>
          <p:cNvPr id="162" name="Google Shape;162;p30"/>
          <p:cNvPicPr preferRelativeResize="0"/>
          <p:nvPr/>
        </p:nvPicPr>
        <p:blipFill>
          <a:blip r:embed="rId4">
            <a:alphaModFix/>
          </a:blip>
          <a:stretch>
            <a:fillRect/>
          </a:stretch>
        </p:blipFill>
        <p:spPr>
          <a:xfrm>
            <a:off x="2462350" y="1368900"/>
            <a:ext cx="3635925" cy="3549025"/>
          </a:xfrm>
          <a:prstGeom prst="rect">
            <a:avLst/>
          </a:prstGeom>
          <a:noFill/>
          <a:ln>
            <a:noFill/>
          </a:ln>
        </p:spPr>
      </p:pic>
      <p:pic>
        <p:nvPicPr>
          <p:cNvPr id="163" name="Google Shape;163;p30"/>
          <p:cNvPicPr preferRelativeResize="0"/>
          <p:nvPr/>
        </p:nvPicPr>
        <p:blipFill>
          <a:blip r:embed="rId5">
            <a:alphaModFix/>
          </a:blip>
          <a:stretch>
            <a:fillRect/>
          </a:stretch>
        </p:blipFill>
        <p:spPr>
          <a:xfrm>
            <a:off x="6250675" y="1368900"/>
            <a:ext cx="2680487" cy="3549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67"/>
        <p:cNvGrpSpPr/>
        <p:nvPr/>
      </p:nvGrpSpPr>
      <p:grpSpPr>
        <a:xfrm>
          <a:off x="0" y="0"/>
          <a:ext cx="0" cy="0"/>
          <a:chOff x="0" y="0"/>
          <a:chExt cx="0" cy="0"/>
        </a:xfrm>
      </p:grpSpPr>
      <p:sp>
        <p:nvSpPr>
          <p:cNvPr id="168" name="Google Shape;168;p31"/>
          <p:cNvSpPr txBox="1">
            <a:spLocks noGrp="1"/>
          </p:cNvSpPr>
          <p:nvPr>
            <p:ph type="ctrTitle"/>
          </p:nvPr>
        </p:nvSpPr>
        <p:spPr>
          <a:xfrm>
            <a:off x="311700" y="-138600"/>
            <a:ext cx="8520600" cy="18018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Clr>
                <a:schemeClr val="dk1"/>
              </a:buClr>
              <a:buSzPts val="1100"/>
              <a:buFont typeface="Arial"/>
              <a:buNone/>
            </a:pPr>
            <a:r>
              <a:rPr lang="lt" sz="1200" b="1">
                <a:latin typeface="Times New Roman"/>
                <a:ea typeface="Times New Roman"/>
                <a:cs typeface="Times New Roman"/>
                <a:sym typeface="Times New Roman"/>
              </a:rPr>
              <a:t>                      </a:t>
            </a:r>
            <a:r>
              <a:rPr lang="lt" sz="2400" b="1">
                <a:latin typeface="Times New Roman"/>
                <a:ea typeface="Times New Roman"/>
                <a:cs typeface="Times New Roman"/>
                <a:sym typeface="Times New Roman"/>
              </a:rPr>
              <a:t>ATLIK MANKŠTELĘ NAUDODAMAS KAULIUKĄ</a:t>
            </a:r>
            <a:endParaRPr sz="2400" b="1">
              <a:latin typeface="Times New Roman"/>
              <a:ea typeface="Times New Roman"/>
              <a:cs typeface="Times New Roman"/>
              <a:sym typeface="Times New Roman"/>
            </a:endParaRPr>
          </a:p>
          <a:p>
            <a:pPr marL="0" lvl="0" indent="0" algn="ctr" rtl="0">
              <a:spcBef>
                <a:spcPts val="1200"/>
              </a:spcBef>
              <a:spcAft>
                <a:spcPts val="0"/>
              </a:spcAft>
              <a:buNone/>
            </a:pPr>
            <a:endParaRPr/>
          </a:p>
        </p:txBody>
      </p:sp>
      <p:pic>
        <p:nvPicPr>
          <p:cNvPr id="169" name="Google Shape;169;p31"/>
          <p:cNvPicPr preferRelativeResize="0"/>
          <p:nvPr/>
        </p:nvPicPr>
        <p:blipFill>
          <a:blip r:embed="rId3">
            <a:alphaModFix/>
          </a:blip>
          <a:stretch>
            <a:fillRect/>
          </a:stretch>
        </p:blipFill>
        <p:spPr>
          <a:xfrm>
            <a:off x="2694950" y="723775"/>
            <a:ext cx="3757525" cy="4311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53725" y="-92400"/>
            <a:ext cx="9197700" cy="1724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2300" b="1">
                <a:latin typeface="Times New Roman"/>
                <a:ea typeface="Times New Roman"/>
                <a:cs typeface="Times New Roman"/>
                <a:sym typeface="Times New Roman"/>
              </a:rPr>
              <a:t>       APŽIŪRĖK  SAVO ŠEIMOS NARIŲ LAIMĖTUS PRIZUS,   </a:t>
            </a:r>
            <a:endParaRPr sz="23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300" b="1">
                <a:latin typeface="Times New Roman"/>
                <a:ea typeface="Times New Roman"/>
                <a:cs typeface="Times New Roman"/>
                <a:sym typeface="Times New Roman"/>
              </a:rPr>
              <a:t>       IŠSIAIŠKINK KOKIOJE SPORTO ŠAKOJE JIE IŠKOVOTI.</a:t>
            </a:r>
            <a:endParaRPr sz="23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1200"/>
              </a:spcBef>
              <a:spcAft>
                <a:spcPts val="0"/>
              </a:spcAft>
              <a:buNone/>
            </a:pPr>
            <a:endParaRPr/>
          </a:p>
        </p:txBody>
      </p:sp>
      <p:pic>
        <p:nvPicPr>
          <p:cNvPr id="60" name="Google Shape;60;p14"/>
          <p:cNvPicPr preferRelativeResize="0"/>
          <p:nvPr/>
        </p:nvPicPr>
        <p:blipFill>
          <a:blip r:embed="rId3">
            <a:alphaModFix/>
          </a:blip>
          <a:stretch>
            <a:fillRect/>
          </a:stretch>
        </p:blipFill>
        <p:spPr>
          <a:xfrm>
            <a:off x="402875" y="1101225"/>
            <a:ext cx="8487450" cy="3961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73"/>
        <p:cNvGrpSpPr/>
        <p:nvPr/>
      </p:nvGrpSpPr>
      <p:grpSpPr>
        <a:xfrm>
          <a:off x="0" y="0"/>
          <a:ext cx="0" cy="0"/>
          <a:chOff x="0" y="0"/>
          <a:chExt cx="0" cy="0"/>
        </a:xfrm>
      </p:grpSpPr>
      <p:sp>
        <p:nvSpPr>
          <p:cNvPr id="174" name="Google Shape;174;p32"/>
          <p:cNvSpPr txBox="1">
            <a:spLocks noGrp="1"/>
          </p:cNvSpPr>
          <p:nvPr>
            <p:ph type="ctrTitle"/>
          </p:nvPr>
        </p:nvSpPr>
        <p:spPr>
          <a:xfrm>
            <a:off x="311700" y="-349175"/>
            <a:ext cx="8520600" cy="27798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Clr>
                <a:schemeClr val="dk1"/>
              </a:buClr>
              <a:buSzPts val="1100"/>
              <a:buFont typeface="Arial"/>
              <a:buNone/>
            </a:pPr>
            <a:r>
              <a:rPr lang="lt" sz="1200" b="1">
                <a:latin typeface="Times New Roman"/>
                <a:ea typeface="Times New Roman"/>
                <a:cs typeface="Times New Roman"/>
                <a:sym typeface="Times New Roman"/>
              </a:rPr>
              <a:t>                    </a:t>
            </a:r>
            <a:r>
              <a:rPr lang="lt" sz="3000" b="1">
                <a:latin typeface="Times New Roman"/>
                <a:ea typeface="Times New Roman"/>
                <a:cs typeface="Times New Roman"/>
                <a:sym typeface="Times New Roman"/>
              </a:rPr>
              <a:t> </a:t>
            </a:r>
            <a:r>
              <a:rPr lang="lt" sz="3000">
                <a:latin typeface="Times New Roman"/>
                <a:ea typeface="Times New Roman"/>
                <a:cs typeface="Times New Roman"/>
                <a:sym typeface="Times New Roman"/>
              </a:rPr>
              <a:t>KAS PRIVERČIA RAUMENIS AUGTI?</a:t>
            </a:r>
            <a:endParaRPr sz="300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3000" b="1">
              <a:latin typeface="Times New Roman"/>
              <a:ea typeface="Times New Roman"/>
              <a:cs typeface="Times New Roman"/>
              <a:sym typeface="Times New Roman"/>
            </a:endParaRPr>
          </a:p>
          <a:p>
            <a:pPr marL="0" lvl="0" indent="0" algn="ctr" rtl="0">
              <a:spcBef>
                <a:spcPts val="1200"/>
              </a:spcBef>
              <a:spcAft>
                <a:spcPts val="0"/>
              </a:spcAft>
              <a:buNone/>
            </a:pPr>
            <a:endParaRPr/>
          </a:p>
        </p:txBody>
      </p:sp>
      <p:pic>
        <p:nvPicPr>
          <p:cNvPr id="175" name="Google Shape;175;p32" descr="Stipriausias raumuo žmogaus organizme, sprendžiant pagal įdedamas pastangas – tai kramtymo raumuo, kuris išvysto pastangą iki 72 kg į krūminius dantis. O pats ištvermingiausias raumuo – širdies." title="Kas priverčia raumenis augti?">
            <a:hlinkClick r:id="rId3"/>
          </p:cNvPr>
          <p:cNvPicPr preferRelativeResize="0"/>
          <p:nvPr/>
        </p:nvPicPr>
        <p:blipFill>
          <a:blip r:embed="rId4">
            <a:alphaModFix/>
          </a:blip>
          <a:stretch>
            <a:fillRect/>
          </a:stretch>
        </p:blipFill>
        <p:spPr>
          <a:xfrm>
            <a:off x="1278700" y="778900"/>
            <a:ext cx="6389550" cy="4297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0" y="4100400"/>
            <a:ext cx="8410200" cy="1397100"/>
          </a:xfrm>
          <a:prstGeom prst="rect">
            <a:avLst/>
          </a:prstGeom>
        </p:spPr>
        <p:txBody>
          <a:bodyPr spcFirstLastPara="1" wrap="square" lIns="594000" tIns="72000" rIns="162000" bIns="0" anchor="ctr" anchorCtr="0">
            <a:noAutofit/>
          </a:bodyPr>
          <a:lstStyle/>
          <a:p>
            <a:pPr marL="0" marR="0" lvl="0" indent="0" algn="l" rtl="0">
              <a:lnSpc>
                <a:spcPct val="100000"/>
              </a:lnSpc>
              <a:spcBef>
                <a:spcPts val="1200"/>
              </a:spcBef>
              <a:spcAft>
                <a:spcPts val="0"/>
              </a:spcAft>
              <a:buNone/>
            </a:pPr>
            <a:r>
              <a:rPr lang="lt" sz="1200" b="1">
                <a:latin typeface="Times New Roman"/>
                <a:ea typeface="Times New Roman"/>
                <a:cs typeface="Times New Roman"/>
                <a:sym typeface="Times New Roman"/>
              </a:rPr>
              <a:t>               </a:t>
            </a:r>
            <a:r>
              <a:rPr lang="lt" sz="1200" b="1">
                <a:solidFill>
                  <a:schemeClr val="lt1"/>
                </a:solidFill>
                <a:latin typeface="Times New Roman"/>
                <a:ea typeface="Times New Roman"/>
                <a:cs typeface="Times New Roman"/>
                <a:sym typeface="Times New Roman"/>
              </a:rPr>
              <a:t>  </a:t>
            </a:r>
            <a:r>
              <a:rPr lang="lt" sz="1200" b="1">
                <a:solidFill>
                  <a:srgbClr val="000000"/>
                </a:solidFill>
                <a:latin typeface="Times New Roman"/>
                <a:ea typeface="Times New Roman"/>
                <a:cs typeface="Times New Roman"/>
                <a:sym typeface="Times New Roman"/>
              </a:rPr>
              <a:t> </a:t>
            </a:r>
            <a:r>
              <a:rPr lang="lt" sz="2400" b="1">
                <a:solidFill>
                  <a:srgbClr val="000000"/>
                </a:solidFill>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UŽRIŠTOMIS AKIMIS KLAUSYK, NUSTATYK                 KOKIOS SPORTO ŠAKOS PRIEMONĖ NAUDOJAMA</a:t>
            </a:r>
            <a:endParaRPr sz="2400">
              <a:solidFill>
                <a:schemeClr val="lt1"/>
              </a:solidFill>
              <a:latin typeface="Times New Roman"/>
              <a:ea typeface="Times New Roman"/>
              <a:cs typeface="Times New Roman"/>
              <a:sym typeface="Times New Roman"/>
            </a:endParaRPr>
          </a:p>
          <a:p>
            <a:pPr marL="0" lvl="0" indent="0" algn="ctr" rtl="0">
              <a:spcBef>
                <a:spcPts val="1200"/>
              </a:spcBef>
              <a:spcAft>
                <a:spcPts val="0"/>
              </a:spcAft>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311700" y="308000"/>
            <a:ext cx="8520600" cy="7239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lt" sz="1200" b="1">
                <a:latin typeface="Times New Roman"/>
                <a:ea typeface="Times New Roman"/>
                <a:cs typeface="Times New Roman"/>
                <a:sym typeface="Times New Roman"/>
              </a:rPr>
              <a:t>      </a:t>
            </a:r>
            <a:r>
              <a:rPr lang="lt" sz="2400" b="1">
                <a:latin typeface="Times New Roman"/>
                <a:ea typeface="Times New Roman"/>
                <a:cs typeface="Times New Roman"/>
                <a:sym typeface="Times New Roman"/>
              </a:rPr>
              <a:t> ROBOTUKAS MOKO KAIP TEISINGAI MANKŠTINTIS</a:t>
            </a:r>
            <a:endParaRPr sz="2400" b="1">
              <a:latin typeface="Times New Roman"/>
              <a:ea typeface="Times New Roman"/>
              <a:cs typeface="Times New Roman"/>
              <a:sym typeface="Times New Roman"/>
            </a:endParaRPr>
          </a:p>
          <a:p>
            <a:pPr marL="0" lvl="0" indent="0" algn="ctr" rtl="0">
              <a:spcBef>
                <a:spcPts val="1200"/>
              </a:spcBef>
              <a:spcAft>
                <a:spcPts val="0"/>
              </a:spcAft>
              <a:buNone/>
            </a:pPr>
            <a:endParaRPr/>
          </a:p>
        </p:txBody>
      </p:sp>
      <p:pic>
        <p:nvPicPr>
          <p:cNvPr id="186" name="Google Shape;186;p34" descr="Flmuku ir programeliu nuorodos -https://www.facebook.com/Android-programeles-vaikams-294468697399006/" title="Išmok taisyklingai mankštintis www.ismaniejirobotai.lt 1-4 klasei .Dirba ir planšetėse">
            <a:hlinkClick r:id="rId3"/>
          </p:cNvPr>
          <p:cNvPicPr preferRelativeResize="0"/>
          <p:nvPr/>
        </p:nvPicPr>
        <p:blipFill>
          <a:blip r:embed="rId4">
            <a:alphaModFix/>
          </a:blip>
          <a:stretch>
            <a:fillRect/>
          </a:stretch>
        </p:blipFill>
        <p:spPr>
          <a:xfrm>
            <a:off x="1093375" y="692975"/>
            <a:ext cx="6729674" cy="4353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61600" y="1539975"/>
            <a:ext cx="9224100" cy="19095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PRISIMINK  IR RASK  ENCIKLOPEDIJOJE ĮVAIRIAS SPORTO ŠAKAS,  ATSPAUSDINK  ŽODŽIUS SU ĮVAIRIAIS ŠTAMPUKAIS. ŽODŽIUOSE RASK BALSES IR PRIEBALSES.  PASTEBĖS GARSŲ PANAŠUMUS IR SKIRTUMUS.</a:t>
            </a:r>
            <a:endParaRPr sz="2400" b="1">
              <a:solidFill>
                <a:schemeClr val="lt1"/>
              </a:solidFill>
              <a:latin typeface="Times New Roman"/>
              <a:ea typeface="Times New Roman"/>
              <a:cs typeface="Times New Roman"/>
              <a:sym typeface="Times New Roman"/>
            </a:endParaRPr>
          </a:p>
          <a:p>
            <a:pPr marL="0" lvl="0" indent="0" algn="ctr" rtl="0">
              <a:spcBef>
                <a:spcPts val="12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234725" y="123200"/>
            <a:ext cx="8520600" cy="6930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lt" sz="2400" b="1">
                <a:solidFill>
                  <a:srgbClr val="222222"/>
                </a:solidFill>
                <a:latin typeface="Times New Roman"/>
                <a:ea typeface="Times New Roman"/>
                <a:cs typeface="Times New Roman"/>
                <a:sym typeface="Times New Roman"/>
              </a:rPr>
              <a:t>                    SPORTO ŠAKŲ KLASIFIKACIJA</a:t>
            </a:r>
            <a:endParaRPr sz="2400" b="1">
              <a:solidFill>
                <a:srgbClr val="222222"/>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
        <p:nvSpPr>
          <p:cNvPr id="197" name="Google Shape;197;p36"/>
          <p:cNvSpPr txBox="1"/>
          <p:nvPr/>
        </p:nvSpPr>
        <p:spPr>
          <a:xfrm>
            <a:off x="0" y="123200"/>
            <a:ext cx="9024300" cy="478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1200" b="1">
                <a:solidFill>
                  <a:schemeClr val="dk1"/>
                </a:solidFill>
                <a:latin typeface="Times New Roman"/>
                <a:ea typeface="Times New Roman"/>
                <a:cs typeface="Times New Roman"/>
                <a:sym typeface="Times New Roman"/>
              </a:rPr>
              <a:t>                          </a:t>
            </a:r>
            <a:r>
              <a:rPr lang="lt" sz="2400" b="1">
                <a:solidFill>
                  <a:schemeClr val="dk1"/>
                </a:solidFill>
                <a:latin typeface="Times New Roman"/>
                <a:ea typeface="Times New Roman"/>
                <a:cs typeface="Times New Roman"/>
                <a:sym typeface="Times New Roman"/>
              </a:rPr>
              <a:t>      LENKTYNIAVIMO SPORTO ŠAKOS</a:t>
            </a:r>
            <a:endParaRPr sz="2400" b="1">
              <a:solidFill>
                <a:schemeClr val="dk1"/>
              </a:solidFill>
              <a:latin typeface="Times New Roman"/>
              <a:ea typeface="Times New Roman"/>
              <a:cs typeface="Times New Roman"/>
              <a:sym typeface="Times New Roman"/>
            </a:endParaRPr>
          </a:p>
          <a:p>
            <a:pPr marL="457200" lvl="0" indent="-381000" algn="l" rtl="0">
              <a:lnSpc>
                <a:spcPct val="115000"/>
              </a:lnSpc>
              <a:spcBef>
                <a:spcPts val="120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 ŽMOGUI NAUDOJANT VIEN SAVO JĖGAS (BĖGIMAS, EITYNĖS, PLAUKIMAS, ŠUOLIAI Į TOLĮ, ….)</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 ŽMOGUI NAUDOJANT VIEN SAVO JĖGAS, BET PASITELKIANT TAM TIKRAS TECHNINES PRIEMONES (DVIRAČIŲ SPORTAS, IRKLAVIMAS, KANOJŲ SPORTAS, ŠUOLIAI SU KARTIMI, …)</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 PASITELKIANT TAM TIKRAS TECHNINES PRIEMONES IR NAUDOJANTIS IŠORINIAIS ENERGIJOS ŠALTINIAIS (AUTOMOBILIŲ SPORTAS, BURIAVIMAS, BURLENČIŲ SPORTAS…)</a:t>
            </a:r>
            <a:endParaRPr sz="240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1200"/>
              </a:spcAft>
              <a:buNone/>
            </a:pPr>
            <a:endParaRPr sz="2400" b="1">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01"/>
        <p:cNvGrpSpPr/>
        <p:nvPr/>
      </p:nvGrpSpPr>
      <p:grpSpPr>
        <a:xfrm>
          <a:off x="0" y="0"/>
          <a:ext cx="0" cy="0"/>
          <a:chOff x="0" y="0"/>
          <a:chExt cx="0" cy="0"/>
        </a:xfrm>
      </p:grpSpPr>
      <p:sp>
        <p:nvSpPr>
          <p:cNvPr id="202" name="Google Shape;202;p37"/>
          <p:cNvSpPr txBox="1">
            <a:spLocks noGrp="1"/>
          </p:cNvSpPr>
          <p:nvPr>
            <p:ph type="title"/>
          </p:nvPr>
        </p:nvSpPr>
        <p:spPr>
          <a:xfrm>
            <a:off x="234725" y="302900"/>
            <a:ext cx="8520600" cy="8058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lt" sz="2400" b="1">
                <a:solidFill>
                  <a:srgbClr val="222222"/>
                </a:solidFill>
                <a:latin typeface="Times New Roman"/>
                <a:ea typeface="Times New Roman"/>
                <a:cs typeface="Times New Roman"/>
                <a:sym typeface="Times New Roman"/>
              </a:rPr>
              <a:t>                    SPORTO ŠAKŲ KLASIFIKACIJA</a:t>
            </a:r>
            <a:endParaRPr sz="2400" b="1">
              <a:solidFill>
                <a:srgbClr val="222222"/>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
        <p:nvSpPr>
          <p:cNvPr id="203" name="Google Shape;203;p37"/>
          <p:cNvSpPr txBox="1"/>
          <p:nvPr/>
        </p:nvSpPr>
        <p:spPr>
          <a:xfrm>
            <a:off x="0" y="1355175"/>
            <a:ext cx="9024300" cy="35571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1200"/>
              </a:spcBef>
              <a:spcAft>
                <a:spcPts val="0"/>
              </a:spcAft>
              <a:buClr>
                <a:schemeClr val="dk1"/>
              </a:buClr>
              <a:buSzPts val="2400"/>
              <a:buChar char="●"/>
            </a:pPr>
            <a:r>
              <a:rPr lang="lt" sz="2400" b="1">
                <a:solidFill>
                  <a:schemeClr val="dk1"/>
                </a:solidFill>
                <a:latin typeface="Times New Roman"/>
                <a:ea typeface="Times New Roman"/>
                <a:cs typeface="Times New Roman"/>
                <a:sym typeface="Times New Roman"/>
              </a:rPr>
              <a:t>KOVOS MENAI</a:t>
            </a:r>
            <a:r>
              <a:rPr lang="lt" sz="2400">
                <a:solidFill>
                  <a:schemeClr val="dk1"/>
                </a:solidFill>
                <a:latin typeface="Times New Roman"/>
                <a:ea typeface="Times New Roman"/>
                <a:cs typeface="Times New Roman"/>
                <a:sym typeface="Times New Roman"/>
              </a:rPr>
              <a:t> (BOKSAS, DZIUDO, DŽIUDŽITSU, KARATĖ, KIKBOKSAS, KUNG-FU VU-ŠU, MUAI-TAI, IMTYNĖS, …)</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Char char="●"/>
            </a:pPr>
            <a:r>
              <a:rPr lang="lt" sz="2400" b="1">
                <a:solidFill>
                  <a:schemeClr val="dk1"/>
                </a:solidFill>
                <a:latin typeface="Times New Roman"/>
                <a:ea typeface="Times New Roman"/>
                <a:cs typeface="Times New Roman"/>
                <a:sym typeface="Times New Roman"/>
              </a:rPr>
              <a:t> ASMENINĖS SPORTO ŠAKOS</a:t>
            </a:r>
            <a:r>
              <a:rPr lang="lt" sz="2400">
                <a:solidFill>
                  <a:schemeClr val="dk1"/>
                </a:solidFill>
                <a:latin typeface="Times New Roman"/>
                <a:ea typeface="Times New Roman"/>
                <a:cs typeface="Times New Roman"/>
                <a:sym typeface="Times New Roman"/>
              </a:rPr>
              <a:t> (BADMINTONAS,        TENISAS….).</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Char char="●"/>
            </a:pPr>
            <a:r>
              <a:rPr lang="lt" sz="2400" b="1">
                <a:solidFill>
                  <a:schemeClr val="dk1"/>
                </a:solidFill>
                <a:latin typeface="Times New Roman"/>
                <a:ea typeface="Times New Roman"/>
                <a:cs typeface="Times New Roman"/>
                <a:sym typeface="Times New Roman"/>
              </a:rPr>
              <a:t> KOMANDINĖS SPORTO ŠAKOS</a:t>
            </a:r>
            <a:r>
              <a:rPr lang="lt" sz="2400">
                <a:solidFill>
                  <a:schemeClr val="dk1"/>
                </a:solidFill>
                <a:latin typeface="Times New Roman"/>
                <a:ea typeface="Times New Roman"/>
                <a:cs typeface="Times New Roman"/>
                <a:sym typeface="Times New Roman"/>
              </a:rPr>
              <a:t> (KREPŠINIS, FUTBOLAS, RANKINIS, REGBIS, LEDO RITULYS, TINKLINIS, ŽOLĖS RIEDULYS, LĖKŠČIASVYDIS…).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234725" y="123200"/>
            <a:ext cx="8520600" cy="6930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lt" sz="2400" b="1">
                <a:solidFill>
                  <a:srgbClr val="222222"/>
                </a:solidFill>
                <a:latin typeface="Times New Roman"/>
                <a:ea typeface="Times New Roman"/>
                <a:cs typeface="Times New Roman"/>
                <a:sym typeface="Times New Roman"/>
              </a:rPr>
              <a:t>                    SPORTO ŠAKŲ KLASIFIKACIJA</a:t>
            </a:r>
            <a:endParaRPr sz="2400" b="1">
              <a:solidFill>
                <a:srgbClr val="222222"/>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
        <p:nvSpPr>
          <p:cNvPr id="209" name="Google Shape;209;p38"/>
          <p:cNvSpPr txBox="1"/>
          <p:nvPr/>
        </p:nvSpPr>
        <p:spPr>
          <a:xfrm>
            <a:off x="0" y="123200"/>
            <a:ext cx="9024300" cy="478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1200" b="1">
                <a:solidFill>
                  <a:schemeClr val="dk1"/>
                </a:solidFill>
                <a:latin typeface="Times New Roman"/>
                <a:ea typeface="Times New Roman"/>
                <a:cs typeface="Times New Roman"/>
                <a:sym typeface="Times New Roman"/>
              </a:rPr>
              <a:t>                          </a:t>
            </a:r>
            <a:r>
              <a:rPr lang="lt" sz="2400" b="1">
                <a:solidFill>
                  <a:schemeClr val="dk1"/>
                </a:solidFill>
                <a:latin typeface="Times New Roman"/>
                <a:ea typeface="Times New Roman"/>
                <a:cs typeface="Times New Roman"/>
                <a:sym typeface="Times New Roman"/>
              </a:rPr>
              <a:t>     </a:t>
            </a:r>
            <a:r>
              <a:rPr lang="lt" sz="1200" b="1">
                <a:solidFill>
                  <a:schemeClr val="dk1"/>
                </a:solidFill>
                <a:latin typeface="Times New Roman"/>
                <a:ea typeface="Times New Roman"/>
                <a:cs typeface="Times New Roman"/>
                <a:sym typeface="Times New Roman"/>
              </a:rPr>
              <a:t>                 </a:t>
            </a:r>
            <a:r>
              <a:rPr lang="lt" sz="2400" b="1">
                <a:solidFill>
                  <a:schemeClr val="dk1"/>
                </a:solidFill>
                <a:latin typeface="Times New Roman"/>
                <a:ea typeface="Times New Roman"/>
                <a:cs typeface="Times New Roman"/>
                <a:sym typeface="Times New Roman"/>
              </a:rPr>
              <a:t> PASIEKIMŲ SPORTO ŠAKOS</a:t>
            </a:r>
            <a:endParaRPr sz="2400"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solidFill>
                <a:schemeClr val="dk1"/>
              </a:solidFill>
              <a:latin typeface="Times New Roman"/>
              <a:ea typeface="Times New Roman"/>
              <a:cs typeface="Times New Roman"/>
              <a:sym typeface="Times New Roman"/>
            </a:endParaRPr>
          </a:p>
          <a:p>
            <a:pPr marL="457200" lvl="0" indent="-381000" algn="l" rtl="0">
              <a:lnSpc>
                <a:spcPct val="115000"/>
              </a:lnSpc>
              <a:spcBef>
                <a:spcPts val="120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 SU TAIKINIAIS (ŠAUDYMAS IŠ LANKO, PRAKTINIS ŠAUDYMAS, GOLFAS)</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 DEMONSTRAVIMO (GIMNASTIKA, JOJIMAS, KULTŪRIZMAS, SPORTINIS NARDYMAS)</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 JĖGOS (LENGVOJI ATLETIKA, SUNKIOJI ATLETIKA, FITNESAS, KULTŪRIZMAS).</a:t>
            </a:r>
            <a:br>
              <a:rPr lang="lt" sz="2400">
                <a:solidFill>
                  <a:schemeClr val="dk1"/>
                </a:solidFill>
                <a:latin typeface="Times New Roman"/>
                <a:ea typeface="Times New Roman"/>
                <a:cs typeface="Times New Roman"/>
                <a:sym typeface="Times New Roman"/>
              </a:rPr>
            </a:br>
            <a:br>
              <a:rPr lang="lt" sz="2400">
                <a:solidFill>
                  <a:schemeClr val="dk1"/>
                </a:solidFill>
                <a:latin typeface="Times New Roman"/>
                <a:ea typeface="Times New Roman"/>
                <a:cs typeface="Times New Roman"/>
                <a:sym typeface="Times New Roman"/>
              </a:rPr>
            </a:br>
            <a:endParaRPr sz="24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234725" y="123200"/>
            <a:ext cx="8520600" cy="6930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lt" sz="2400" b="1">
                <a:solidFill>
                  <a:srgbClr val="222222"/>
                </a:solidFill>
                <a:latin typeface="Times New Roman"/>
                <a:ea typeface="Times New Roman"/>
                <a:cs typeface="Times New Roman"/>
                <a:sym typeface="Times New Roman"/>
              </a:rPr>
              <a:t>                    SPORTO ŠAKŲ KLASIFIKACIJA</a:t>
            </a:r>
            <a:endParaRPr sz="2400" b="1">
              <a:solidFill>
                <a:srgbClr val="222222"/>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
        <p:nvSpPr>
          <p:cNvPr id="215" name="Google Shape;215;p39"/>
          <p:cNvSpPr txBox="1"/>
          <p:nvPr/>
        </p:nvSpPr>
        <p:spPr>
          <a:xfrm>
            <a:off x="0" y="123200"/>
            <a:ext cx="4219500" cy="478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solidFill>
                  <a:srgbClr val="222222"/>
                </a:solidFill>
                <a:latin typeface="Times New Roman"/>
                <a:ea typeface="Times New Roman"/>
                <a:cs typeface="Times New Roman"/>
                <a:sym typeface="Times New Roman"/>
              </a:rPr>
              <a:t>MIŠRIOS SPORTO ŠAKOS</a:t>
            </a:r>
            <a:endParaRPr sz="2400" b="1">
              <a:solidFill>
                <a:srgbClr val="222222"/>
              </a:solidFill>
              <a:latin typeface="Times New Roman"/>
              <a:ea typeface="Times New Roman"/>
              <a:cs typeface="Times New Roman"/>
              <a:sym typeface="Times New Roman"/>
            </a:endParaRPr>
          </a:p>
          <a:p>
            <a:pPr marL="914400" lvl="1" indent="-381000" algn="l" rtl="0">
              <a:lnSpc>
                <a:spcPct val="115000"/>
              </a:lnSpc>
              <a:spcBef>
                <a:spcPts val="120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BIATLONAS</a:t>
            </a:r>
            <a:endParaRPr sz="2400">
              <a:solidFill>
                <a:schemeClr val="dk1"/>
              </a:solidFill>
              <a:latin typeface="Times New Roman"/>
              <a:ea typeface="Times New Roman"/>
              <a:cs typeface="Times New Roman"/>
              <a:sym typeface="Times New Roman"/>
            </a:endParaRPr>
          </a:p>
          <a:p>
            <a:pPr marL="914400" lvl="1"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TRIATLONAS</a:t>
            </a:r>
            <a:endParaRPr sz="2400">
              <a:solidFill>
                <a:schemeClr val="dk1"/>
              </a:solidFill>
              <a:latin typeface="Times New Roman"/>
              <a:ea typeface="Times New Roman"/>
              <a:cs typeface="Times New Roman"/>
              <a:sym typeface="Times New Roman"/>
            </a:endParaRPr>
          </a:p>
          <a:p>
            <a:pPr marL="914400" lvl="1"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PENKIAKOVĖ</a:t>
            </a:r>
            <a:endParaRPr sz="2400">
              <a:solidFill>
                <a:schemeClr val="dk1"/>
              </a:solidFill>
              <a:latin typeface="Times New Roman"/>
              <a:ea typeface="Times New Roman"/>
              <a:cs typeface="Times New Roman"/>
              <a:sym typeface="Times New Roman"/>
            </a:endParaRPr>
          </a:p>
          <a:p>
            <a:pPr marL="914400" lvl="1"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SEPTYNKOVĖ</a:t>
            </a:r>
            <a:endParaRPr sz="2400">
              <a:solidFill>
                <a:schemeClr val="dk1"/>
              </a:solidFill>
              <a:latin typeface="Times New Roman"/>
              <a:ea typeface="Times New Roman"/>
              <a:cs typeface="Times New Roman"/>
              <a:sym typeface="Times New Roman"/>
            </a:endParaRPr>
          </a:p>
          <a:p>
            <a:pPr marL="914400" lvl="1"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DEŠIMTKOVĖ</a:t>
            </a:r>
            <a:endParaRPr sz="24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br>
              <a:rPr lang="lt" sz="2400">
                <a:solidFill>
                  <a:schemeClr val="dk1"/>
                </a:solidFill>
                <a:latin typeface="Times New Roman"/>
                <a:ea typeface="Times New Roman"/>
                <a:cs typeface="Times New Roman"/>
                <a:sym typeface="Times New Roman"/>
              </a:rPr>
            </a:br>
            <a:endParaRPr sz="24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b="1">
              <a:solidFill>
                <a:schemeClr val="dk1"/>
              </a:solidFill>
              <a:latin typeface="Times New Roman"/>
              <a:ea typeface="Times New Roman"/>
              <a:cs typeface="Times New Roman"/>
              <a:sym typeface="Times New Roman"/>
            </a:endParaRPr>
          </a:p>
        </p:txBody>
      </p:sp>
      <p:sp>
        <p:nvSpPr>
          <p:cNvPr id="216" name="Google Shape;216;p39"/>
          <p:cNvSpPr txBox="1"/>
          <p:nvPr/>
        </p:nvSpPr>
        <p:spPr>
          <a:xfrm>
            <a:off x="4219500" y="446600"/>
            <a:ext cx="4301100" cy="44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2400" b="1">
                <a:solidFill>
                  <a:srgbClr val="222222"/>
                </a:solidFill>
                <a:latin typeface="Times New Roman"/>
                <a:ea typeface="Times New Roman"/>
                <a:cs typeface="Times New Roman"/>
                <a:sym typeface="Times New Roman"/>
              </a:rPr>
              <a:t>EKSTREMALUSIS SPORTAS</a:t>
            </a:r>
            <a:endParaRPr sz="2400" b="1">
              <a:solidFill>
                <a:srgbClr val="222222"/>
              </a:solidFill>
              <a:latin typeface="Times New Roman"/>
              <a:ea typeface="Times New Roman"/>
              <a:cs typeface="Times New Roman"/>
              <a:sym typeface="Times New Roman"/>
            </a:endParaRPr>
          </a:p>
          <a:p>
            <a:pPr marL="1371600" lvl="2" indent="-381000" algn="l" rtl="0">
              <a:lnSpc>
                <a:spcPct val="115000"/>
              </a:lnSpc>
              <a:spcBef>
                <a:spcPts val="120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KARTINGAS</a:t>
            </a:r>
            <a:endParaRPr sz="2400">
              <a:solidFill>
                <a:schemeClr val="dk1"/>
              </a:solidFill>
              <a:latin typeface="Times New Roman"/>
              <a:ea typeface="Times New Roman"/>
              <a:cs typeface="Times New Roman"/>
              <a:sym typeface="Times New Roman"/>
            </a:endParaRPr>
          </a:p>
          <a:p>
            <a:pPr marL="1371600" lvl="2"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BURLENTĖS</a:t>
            </a:r>
            <a:endParaRPr sz="2400">
              <a:solidFill>
                <a:schemeClr val="dk1"/>
              </a:solidFill>
              <a:latin typeface="Times New Roman"/>
              <a:ea typeface="Times New Roman"/>
              <a:cs typeface="Times New Roman"/>
              <a:sym typeface="Times New Roman"/>
            </a:endParaRPr>
          </a:p>
          <a:p>
            <a:pPr marL="1371600" lvl="2"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LAIPIOJIMAS</a:t>
            </a:r>
            <a:endParaRPr sz="2400">
              <a:solidFill>
                <a:schemeClr val="dk1"/>
              </a:solidFill>
              <a:latin typeface="Times New Roman"/>
              <a:ea typeface="Times New Roman"/>
              <a:cs typeface="Times New Roman"/>
              <a:sym typeface="Times New Roman"/>
            </a:endParaRPr>
          </a:p>
          <a:p>
            <a:pPr marL="1371600" lvl="2"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RIEDLENTĖS</a:t>
            </a:r>
            <a:endParaRPr sz="2400">
              <a:solidFill>
                <a:schemeClr val="dk1"/>
              </a:solidFill>
              <a:latin typeface="Times New Roman"/>
              <a:ea typeface="Times New Roman"/>
              <a:cs typeface="Times New Roman"/>
              <a:sym typeface="Times New Roman"/>
            </a:endParaRPr>
          </a:p>
          <a:p>
            <a:pPr marL="1371600" lvl="2"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RIEDUČIAI</a:t>
            </a:r>
            <a:endParaRPr sz="2400">
              <a:solidFill>
                <a:schemeClr val="dk1"/>
              </a:solidFill>
              <a:latin typeface="Times New Roman"/>
              <a:ea typeface="Times New Roman"/>
              <a:cs typeface="Times New Roman"/>
              <a:sym typeface="Times New Roman"/>
            </a:endParaRPr>
          </a:p>
          <a:p>
            <a:pPr marL="1371600" lvl="2"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SNIEGLENTĖS</a:t>
            </a:r>
            <a:endParaRPr sz="2400">
              <a:solidFill>
                <a:schemeClr val="dk1"/>
              </a:solidFill>
              <a:latin typeface="Times New Roman"/>
              <a:ea typeface="Times New Roman"/>
              <a:cs typeface="Times New Roman"/>
              <a:sym typeface="Times New Roman"/>
            </a:endParaRPr>
          </a:p>
          <a:p>
            <a:pPr marL="1371600" lvl="2"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MOTOSPORTAS</a:t>
            </a:r>
            <a:endParaRPr sz="2400">
              <a:solidFill>
                <a:schemeClr val="dk1"/>
              </a:solidFill>
              <a:latin typeface="Times New Roman"/>
              <a:ea typeface="Times New Roman"/>
              <a:cs typeface="Times New Roman"/>
              <a:sym typeface="Times New Roman"/>
            </a:endParaRPr>
          </a:p>
          <a:p>
            <a:pPr marL="1371600" lvl="2"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BULIŲ KAUTYNĖS</a:t>
            </a:r>
            <a:endParaRPr sz="2400">
              <a:solidFill>
                <a:schemeClr val="dk1"/>
              </a:solidFill>
              <a:latin typeface="Times New Roman"/>
              <a:ea typeface="Times New Roman"/>
              <a:cs typeface="Times New Roman"/>
              <a:sym typeface="Times New Roman"/>
            </a:endParaRPr>
          </a:p>
          <a:p>
            <a:pPr marL="1371600" lvl="2" indent="-381000" algn="l" rtl="0">
              <a:lnSpc>
                <a:spcPct val="115000"/>
              </a:lnSpc>
              <a:spcBef>
                <a:spcPts val="0"/>
              </a:spcBef>
              <a:spcAft>
                <a:spcPts val="0"/>
              </a:spcAft>
              <a:buClr>
                <a:schemeClr val="dk1"/>
              </a:buClr>
              <a:buSzPts val="2400"/>
              <a:buChar char="■"/>
            </a:pPr>
            <a:r>
              <a:rPr lang="lt" sz="2400">
                <a:solidFill>
                  <a:schemeClr val="dk1"/>
                </a:solidFill>
                <a:latin typeface="Times New Roman"/>
                <a:ea typeface="Times New Roman"/>
                <a:cs typeface="Times New Roman"/>
                <a:sym typeface="Times New Roman"/>
              </a:rPr>
              <a:t>BURIAVIMAS 470</a:t>
            </a:r>
            <a:endParaRPr sz="2400">
              <a:solidFill>
                <a:schemeClr val="dk1"/>
              </a:solidFill>
              <a:latin typeface="Times New Roman"/>
              <a:ea typeface="Times New Roman"/>
              <a:cs typeface="Times New Roman"/>
              <a:sym typeface="Times New Roman"/>
            </a:endParaRPr>
          </a:p>
          <a:p>
            <a:pPr marL="1371600" lvl="0" indent="0" algn="l" rtl="0">
              <a:lnSpc>
                <a:spcPct val="115000"/>
              </a:lnSpc>
              <a:spcBef>
                <a:spcPts val="1200"/>
              </a:spcBef>
              <a:spcAft>
                <a:spcPts val="1200"/>
              </a:spcAft>
              <a:buNone/>
            </a:pP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40"/>
          <p:cNvSpPr txBox="1">
            <a:spLocks noGrp="1"/>
          </p:cNvSpPr>
          <p:nvPr>
            <p:ph type="title"/>
          </p:nvPr>
        </p:nvSpPr>
        <p:spPr>
          <a:xfrm>
            <a:off x="169400" y="261800"/>
            <a:ext cx="8662800" cy="8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t" sz="3000" b="1">
                <a:solidFill>
                  <a:schemeClr val="lt1"/>
                </a:solidFill>
                <a:latin typeface="Times New Roman"/>
                <a:ea typeface="Times New Roman"/>
                <a:cs typeface="Times New Roman"/>
                <a:sym typeface="Times New Roman"/>
              </a:rPr>
              <a:t>     RŪŠIAVIMO  ŽAIDIMAS ,,SPORTO ŠAKOS”</a:t>
            </a:r>
            <a:r>
              <a:rPr lang="lt" sz="3000" b="1">
                <a:solidFill>
                  <a:srgbClr val="000000"/>
                </a:solidFill>
                <a:latin typeface="Times New Roman"/>
                <a:ea typeface="Times New Roman"/>
                <a:cs typeface="Times New Roman"/>
                <a:sym typeface="Times New Roman"/>
              </a:rPr>
              <a:t>  </a:t>
            </a:r>
            <a:r>
              <a:rPr lang="lt" sz="2400" b="1">
                <a:solidFill>
                  <a:srgbClr val="000000"/>
                </a:solidFill>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  </a:t>
            </a:r>
            <a:r>
              <a:rPr lang="lt" sz="2400" b="1">
                <a:solidFill>
                  <a:srgbClr val="222222"/>
                </a:solidFill>
                <a:latin typeface="Times New Roman"/>
                <a:ea typeface="Times New Roman"/>
                <a:cs typeface="Times New Roman"/>
                <a:sym typeface="Times New Roman"/>
              </a:rPr>
              <a:t>      </a:t>
            </a:r>
            <a:r>
              <a:rPr lang="lt" sz="1150" b="1">
                <a:solidFill>
                  <a:srgbClr val="222222"/>
                </a:solidFill>
                <a:latin typeface="Times New Roman"/>
                <a:ea typeface="Times New Roman"/>
                <a:cs typeface="Times New Roman"/>
                <a:sym typeface="Times New Roman"/>
              </a:rPr>
              <a:t>             </a:t>
            </a:r>
            <a:endParaRPr/>
          </a:p>
        </p:txBody>
      </p:sp>
      <p:sp>
        <p:nvSpPr>
          <p:cNvPr id="222" name="Google Shape;222;p40"/>
          <p:cNvSpPr txBox="1"/>
          <p:nvPr/>
        </p:nvSpPr>
        <p:spPr>
          <a:xfrm>
            <a:off x="816175" y="4373525"/>
            <a:ext cx="6637200" cy="50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700">
                <a:latin typeface="Times New Roman"/>
                <a:ea typeface="Times New Roman"/>
                <a:cs typeface="Times New Roman"/>
                <a:sym typeface="Times New Roman"/>
              </a:rPr>
              <a:t> </a:t>
            </a:r>
            <a:r>
              <a:rPr lang="lt" sz="1800">
                <a:latin typeface="Times New Roman"/>
                <a:ea typeface="Times New Roman"/>
                <a:cs typeface="Times New Roman"/>
                <a:sym typeface="Times New Roman"/>
              </a:rPr>
              <a:t> </a:t>
            </a:r>
            <a:r>
              <a:rPr lang="lt" sz="1800" u="sng">
                <a:latin typeface="Times New Roman"/>
                <a:ea typeface="Times New Roman"/>
                <a:cs typeface="Times New Roman"/>
                <a:sym typeface="Times New Roman"/>
                <a:hlinkClick r:id="rId4"/>
              </a:rPr>
              <a:t>https://wordwall.net/resource/1638531/sporto-%c5%a1akos</a:t>
            </a:r>
            <a:endParaRPr sz="1800" u="sng">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lt" sz="1150" b="1">
                <a:solidFill>
                  <a:srgbClr val="222222"/>
                </a:solidFill>
                <a:latin typeface="Times New Roman"/>
                <a:ea typeface="Times New Roman"/>
                <a:cs typeface="Times New Roman"/>
                <a:sym typeface="Times New Roman"/>
              </a:rPr>
              <a:t> </a:t>
            </a:r>
            <a:endParaRPr sz="1150" b="1">
              <a:solidFill>
                <a:srgbClr val="222222"/>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41"/>
          <p:cNvSpPr txBox="1">
            <a:spLocks noGrp="1"/>
          </p:cNvSpPr>
          <p:nvPr>
            <p:ph type="title"/>
          </p:nvPr>
        </p:nvSpPr>
        <p:spPr>
          <a:xfrm>
            <a:off x="311700" y="4327325"/>
            <a:ext cx="8520600" cy="8163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lt" sz="1200" b="1">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PRISTATYK  SAVO MĖGIAMIAUSIĄ           </a:t>
            </a:r>
            <a:endParaRPr sz="30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  SPORTO ŠAKĄ.</a:t>
            </a:r>
            <a:endParaRPr sz="3000" b="1">
              <a:solidFill>
                <a:schemeClr val="lt1"/>
              </a:solidFill>
              <a:latin typeface="Times New Roman"/>
              <a:ea typeface="Times New Roman"/>
              <a:cs typeface="Times New Roman"/>
              <a:sym typeface="Times New Roman"/>
            </a:endParaRPr>
          </a:p>
          <a:p>
            <a:pPr marL="0" lvl="0" indent="0" algn="ctr" rtl="0">
              <a:spcBef>
                <a:spcPts val="1200"/>
              </a:spcBef>
              <a:spcAft>
                <a:spcPts val="0"/>
              </a:spcAft>
              <a:buNone/>
            </a:pP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311700" y="4265725"/>
            <a:ext cx="8520600" cy="800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lt" sz="1200" b="1">
                <a:solidFill>
                  <a:schemeClr val="dk1"/>
                </a:solidFill>
                <a:latin typeface="Times New Roman"/>
                <a:ea typeface="Times New Roman"/>
                <a:cs typeface="Times New Roman"/>
                <a:sym typeface="Times New Roman"/>
              </a:rPr>
              <a:t>1.</a:t>
            </a:r>
            <a:r>
              <a:rPr lang="lt" sz="700">
                <a:solidFill>
                  <a:schemeClr val="dk1"/>
                </a:solidFill>
                <a:latin typeface="Times New Roman"/>
                <a:ea typeface="Times New Roman"/>
                <a:cs typeface="Times New Roman"/>
                <a:sym typeface="Times New Roman"/>
              </a:rPr>
              <a:t>  </a:t>
            </a:r>
            <a:r>
              <a:rPr lang="lt" sz="3000">
                <a:solidFill>
                  <a:schemeClr val="lt1"/>
                </a:solidFill>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PRISIMINK  ĮVAIRIAS SPORTO ŠAKAS.</a:t>
            </a: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 </a:t>
            </a: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31"/>
        <p:cNvGrpSpPr/>
        <p:nvPr/>
      </p:nvGrpSpPr>
      <p:grpSpPr>
        <a:xfrm>
          <a:off x="0" y="0"/>
          <a:ext cx="0" cy="0"/>
          <a:chOff x="0" y="0"/>
          <a:chExt cx="0" cy="0"/>
        </a:xfrm>
      </p:grpSpPr>
      <p:sp>
        <p:nvSpPr>
          <p:cNvPr id="232" name="Google Shape;232;p42"/>
          <p:cNvSpPr txBox="1">
            <a:spLocks noGrp="1"/>
          </p:cNvSpPr>
          <p:nvPr>
            <p:ph type="title"/>
          </p:nvPr>
        </p:nvSpPr>
        <p:spPr>
          <a:xfrm>
            <a:off x="0" y="-77000"/>
            <a:ext cx="9144000" cy="18171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ĮVARDINK KOKIAI SPORTO ŠAKAI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latin typeface="Times New Roman"/>
                <a:ea typeface="Times New Roman"/>
                <a:cs typeface="Times New Roman"/>
                <a:sym typeface="Times New Roman"/>
              </a:rPr>
              <a:t>                       REIKALINGOS ŠIOS PRIEMONĖS</a:t>
            </a:r>
            <a:r>
              <a:rPr lang="lt"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marL="0" lvl="0" indent="0" algn="ctr" rtl="0">
              <a:spcBef>
                <a:spcPts val="1200"/>
              </a:spcBef>
              <a:spcAft>
                <a:spcPts val="0"/>
              </a:spcAft>
              <a:buNone/>
            </a:pPr>
            <a:endParaRPr/>
          </a:p>
        </p:txBody>
      </p:sp>
      <p:pic>
        <p:nvPicPr>
          <p:cNvPr id="233" name="Google Shape;233;p42"/>
          <p:cNvPicPr preferRelativeResize="0"/>
          <p:nvPr/>
        </p:nvPicPr>
        <p:blipFill>
          <a:blip r:embed="rId3">
            <a:alphaModFix/>
          </a:blip>
          <a:stretch>
            <a:fillRect/>
          </a:stretch>
        </p:blipFill>
        <p:spPr>
          <a:xfrm>
            <a:off x="2294550" y="1139500"/>
            <a:ext cx="3927000" cy="3927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37"/>
        <p:cNvGrpSpPr/>
        <p:nvPr/>
      </p:nvGrpSpPr>
      <p:grpSpPr>
        <a:xfrm>
          <a:off x="0" y="0"/>
          <a:ext cx="0" cy="0"/>
          <a:chOff x="0" y="0"/>
          <a:chExt cx="0" cy="0"/>
        </a:xfrm>
      </p:grpSpPr>
      <p:sp>
        <p:nvSpPr>
          <p:cNvPr id="238" name="Google Shape;238;p43"/>
          <p:cNvSpPr txBox="1">
            <a:spLocks noGrp="1"/>
          </p:cNvSpPr>
          <p:nvPr>
            <p:ph type="title"/>
          </p:nvPr>
        </p:nvSpPr>
        <p:spPr>
          <a:xfrm>
            <a:off x="311700" y="169400"/>
            <a:ext cx="8520600" cy="8931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lt" sz="1200" b="1">
                <a:latin typeface="Times New Roman"/>
                <a:ea typeface="Times New Roman"/>
                <a:cs typeface="Times New Roman"/>
                <a:sym typeface="Times New Roman"/>
              </a:rPr>
              <a:t>                                        </a:t>
            </a:r>
            <a:r>
              <a:rPr lang="lt" sz="3000" b="1">
                <a:latin typeface="Times New Roman"/>
                <a:ea typeface="Times New Roman"/>
                <a:cs typeface="Times New Roman"/>
                <a:sym typeface="Times New Roman"/>
              </a:rPr>
              <a:t> NUBRĖŠK KAMUOLIO KELIĄ</a:t>
            </a:r>
            <a:endParaRPr sz="3000" b="1">
              <a:latin typeface="Times New Roman"/>
              <a:ea typeface="Times New Roman"/>
              <a:cs typeface="Times New Roman"/>
              <a:sym typeface="Times New Roman"/>
            </a:endParaRPr>
          </a:p>
          <a:p>
            <a:pPr marL="0" lvl="0" indent="0" algn="ctr" rtl="0">
              <a:spcBef>
                <a:spcPts val="1200"/>
              </a:spcBef>
              <a:spcAft>
                <a:spcPts val="0"/>
              </a:spcAft>
              <a:buNone/>
            </a:pPr>
            <a:endParaRPr/>
          </a:p>
        </p:txBody>
      </p:sp>
      <p:pic>
        <p:nvPicPr>
          <p:cNvPr id="239" name="Google Shape;239;p43"/>
          <p:cNvPicPr preferRelativeResize="0"/>
          <p:nvPr/>
        </p:nvPicPr>
        <p:blipFill>
          <a:blip r:embed="rId3">
            <a:alphaModFix/>
          </a:blip>
          <a:stretch>
            <a:fillRect/>
          </a:stretch>
        </p:blipFill>
        <p:spPr>
          <a:xfrm>
            <a:off x="152400" y="768950"/>
            <a:ext cx="3129800" cy="4158950"/>
          </a:xfrm>
          <a:prstGeom prst="rect">
            <a:avLst/>
          </a:prstGeom>
          <a:noFill/>
          <a:ln>
            <a:noFill/>
          </a:ln>
        </p:spPr>
      </p:pic>
      <p:pic>
        <p:nvPicPr>
          <p:cNvPr id="240" name="Google Shape;240;p43"/>
          <p:cNvPicPr preferRelativeResize="0"/>
          <p:nvPr/>
        </p:nvPicPr>
        <p:blipFill>
          <a:blip r:embed="rId4">
            <a:alphaModFix/>
          </a:blip>
          <a:stretch>
            <a:fillRect/>
          </a:stretch>
        </p:blipFill>
        <p:spPr>
          <a:xfrm>
            <a:off x="6278975" y="768950"/>
            <a:ext cx="2709875" cy="4123723"/>
          </a:xfrm>
          <a:prstGeom prst="rect">
            <a:avLst/>
          </a:prstGeom>
          <a:noFill/>
          <a:ln>
            <a:noFill/>
          </a:ln>
        </p:spPr>
      </p:pic>
      <p:pic>
        <p:nvPicPr>
          <p:cNvPr id="241" name="Google Shape;241;p43"/>
          <p:cNvPicPr preferRelativeResize="0"/>
          <p:nvPr/>
        </p:nvPicPr>
        <p:blipFill>
          <a:blip r:embed="rId5">
            <a:alphaModFix/>
          </a:blip>
          <a:stretch>
            <a:fillRect/>
          </a:stretch>
        </p:blipFill>
        <p:spPr>
          <a:xfrm>
            <a:off x="3385600" y="768950"/>
            <a:ext cx="2797775" cy="4123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0" y="4296525"/>
            <a:ext cx="8832300" cy="10317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lt" sz="2400" b="1">
                <a:solidFill>
                  <a:schemeClr val="lt1"/>
                </a:solidFill>
                <a:latin typeface="Times New Roman"/>
                <a:ea typeface="Times New Roman"/>
                <a:cs typeface="Times New Roman"/>
                <a:sym typeface="Times New Roman"/>
              </a:rPr>
              <a:t>    PRISIMINK IR UŽRAŠYK PATARLES </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    APIE SPORTĄ  SVEIKĄ GYVENSENĄ.</a:t>
            </a:r>
            <a:endParaRPr sz="2400" b="1">
              <a:solidFill>
                <a:schemeClr val="lt1"/>
              </a:solidFill>
              <a:latin typeface="Times New Roman"/>
              <a:ea typeface="Times New Roman"/>
              <a:cs typeface="Times New Roman"/>
              <a:sym typeface="Times New Roman"/>
            </a:endParaRPr>
          </a:p>
          <a:p>
            <a:pPr marL="0" lvl="0" indent="0" algn="ctr" rtl="0">
              <a:spcBef>
                <a:spcPts val="12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50"/>
        <p:cNvGrpSpPr/>
        <p:nvPr/>
      </p:nvGrpSpPr>
      <p:grpSpPr>
        <a:xfrm>
          <a:off x="0" y="0"/>
          <a:ext cx="0" cy="0"/>
          <a:chOff x="0" y="0"/>
          <a:chExt cx="0" cy="0"/>
        </a:xfrm>
      </p:grpSpPr>
      <p:sp>
        <p:nvSpPr>
          <p:cNvPr id="251" name="Google Shape;251;p45"/>
          <p:cNvSpPr txBox="1">
            <a:spLocks noGrp="1"/>
          </p:cNvSpPr>
          <p:nvPr>
            <p:ph type="title"/>
          </p:nvPr>
        </p:nvSpPr>
        <p:spPr>
          <a:xfrm>
            <a:off x="311700" y="92400"/>
            <a:ext cx="8520600" cy="5143500"/>
          </a:xfrm>
          <a:prstGeom prst="rect">
            <a:avLst/>
          </a:prstGeom>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lt" sz="2400" b="1">
                <a:solidFill>
                  <a:srgbClr val="000000"/>
                </a:solidFill>
                <a:latin typeface="Times New Roman"/>
                <a:ea typeface="Times New Roman"/>
                <a:cs typeface="Times New Roman"/>
                <a:sym typeface="Times New Roman"/>
              </a:rPr>
              <a:t>1. NEPERŠOKĘS GRIOVIO NESAKYK OP.</a:t>
            </a:r>
            <a:endParaRPr sz="2400"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lt" sz="2400" b="1">
                <a:solidFill>
                  <a:srgbClr val="000000"/>
                </a:solidFill>
                <a:latin typeface="Times New Roman"/>
                <a:ea typeface="Times New Roman"/>
                <a:cs typeface="Times New Roman"/>
                <a:sym typeface="Times New Roman"/>
              </a:rPr>
              <a:t>2. GERKITE POMIDORŲ SULTIS! SULTYS - TAI SVEIKATA. SVEIKATA - TAI SPORTAS. SPORTAS - TAI PERGALĖS.                                                                                                                                                                                3. JEI NEBĖGIOJI, KOL SVEIKAS, TEKS PABĖGIOTI, KAI SUSIRGSI .                                                                                            4. SVEIKAME KŪNE - SVEIKA SIELA.     	                                                                                                                             5. JAUNATVĖ IR SVEIKATA, SENATVĖ IR LIGA YRA VIENA SU KITA </a:t>
            </a:r>
            <a:r>
              <a:rPr lang="lt" sz="2400" b="1">
                <a:solidFill>
                  <a:srgbClr val="000000"/>
                </a:solidFill>
                <a:uFill>
                  <a:noFill/>
                </a:uFill>
                <a:latin typeface="Times New Roman"/>
                <a:ea typeface="Times New Roman"/>
                <a:cs typeface="Times New Roman"/>
                <a:sym typeface="Times New Roman"/>
                <a:hlinkClick r:id="rId3"/>
              </a:rPr>
              <a:t>SURAKINTA</a:t>
            </a:r>
            <a:r>
              <a:rPr lang="lt" sz="2400" b="1">
                <a:solidFill>
                  <a:srgbClr val="000000"/>
                </a:solidFill>
                <a:latin typeface="Times New Roman"/>
                <a:ea typeface="Times New Roman"/>
                <a:cs typeface="Times New Roman"/>
                <a:sym typeface="Times New Roman"/>
              </a:rPr>
              <a:t>                                                     6. LIGA RAITA JOJA, SVEIKATA PĖSČIA </a:t>
            </a:r>
            <a:r>
              <a:rPr lang="lt" sz="2400" b="1">
                <a:solidFill>
                  <a:srgbClr val="000000"/>
                </a:solidFill>
                <a:uFill>
                  <a:noFill/>
                </a:uFill>
                <a:latin typeface="Times New Roman"/>
                <a:ea typeface="Times New Roman"/>
                <a:cs typeface="Times New Roman"/>
                <a:sym typeface="Times New Roman"/>
                <a:hlinkClick r:id="rId4"/>
              </a:rPr>
              <a:t>VAIKŠČIOJA</a:t>
            </a:r>
            <a:r>
              <a:rPr lang="lt" sz="2400" b="1">
                <a:solidFill>
                  <a:srgbClr val="000000"/>
                </a:solidFill>
                <a:latin typeface="Times New Roman"/>
                <a:ea typeface="Times New Roman"/>
                <a:cs typeface="Times New Roman"/>
                <a:sym typeface="Times New Roman"/>
              </a:rPr>
              <a:t>.                                                                                                                                                          7. TU TAIP SERGI, KAIP AŠ SVEIKAS.                                                                                                                                                             8. KUR SVEIKATOS NĖRA, TEN IR LAIMĖS </a:t>
            </a:r>
            <a:r>
              <a:rPr lang="lt" sz="2400" b="1">
                <a:solidFill>
                  <a:srgbClr val="000000"/>
                </a:solidFill>
                <a:uFill>
                  <a:noFill/>
                </a:uFill>
                <a:latin typeface="Times New Roman"/>
                <a:ea typeface="Times New Roman"/>
                <a:cs typeface="Times New Roman"/>
                <a:sym typeface="Times New Roman"/>
                <a:hlinkClick r:id="rId5"/>
              </a:rPr>
              <a:t>NERASI</a:t>
            </a:r>
            <a:r>
              <a:rPr lang="lt" sz="2400" b="1">
                <a:solidFill>
                  <a:srgbClr val="000000"/>
                </a:solidFill>
                <a:latin typeface="Times New Roman"/>
                <a:ea typeface="Times New Roman"/>
                <a:cs typeface="Times New Roman"/>
                <a:sym typeface="Times New Roman"/>
              </a:rPr>
              <a:t>.                                                                                                                               </a:t>
            </a:r>
            <a:endParaRPr sz="2400" b="1">
              <a:solidFill>
                <a:srgbClr val="000000"/>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p46"/>
          <p:cNvSpPr txBox="1">
            <a:spLocks noGrp="1"/>
          </p:cNvSpPr>
          <p:nvPr>
            <p:ph type="title"/>
          </p:nvPr>
        </p:nvSpPr>
        <p:spPr>
          <a:xfrm>
            <a:off x="311700" y="2150850"/>
            <a:ext cx="8520600" cy="18222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lt" sz="1200" b="1">
                <a:latin typeface="Times New Roman"/>
                <a:ea typeface="Times New Roman"/>
                <a:cs typeface="Times New Roman"/>
                <a:sym typeface="Times New Roman"/>
              </a:rPr>
              <a:t> </a:t>
            </a:r>
            <a:r>
              <a:rPr lang="lt" sz="2400" b="1">
                <a:latin typeface="Times New Roman"/>
                <a:ea typeface="Times New Roman"/>
                <a:cs typeface="Times New Roman"/>
                <a:sym typeface="Times New Roman"/>
              </a:rPr>
              <a:t>PERSKAITYK  IR UŽRAŠYK  MĮSLES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latin typeface="Times New Roman"/>
                <a:ea typeface="Times New Roman"/>
                <a:cs typeface="Times New Roman"/>
                <a:sym typeface="Times New Roman"/>
              </a:rPr>
              <a:t>APIE SPORTĄ BEI  SVEIKĄ GYVENSENĄ.</a:t>
            </a:r>
            <a:endParaRPr sz="2400" b="1">
              <a:latin typeface="Times New Roman"/>
              <a:ea typeface="Times New Roman"/>
              <a:cs typeface="Times New Roman"/>
              <a:sym typeface="Times New Roman"/>
            </a:endParaRPr>
          </a:p>
          <a:p>
            <a:pPr marL="0" lvl="0" indent="0" algn="ctr" rtl="0">
              <a:spcBef>
                <a:spcPts val="12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60"/>
        <p:cNvGrpSpPr/>
        <p:nvPr/>
      </p:nvGrpSpPr>
      <p:grpSpPr>
        <a:xfrm>
          <a:off x="0" y="0"/>
          <a:ext cx="0" cy="0"/>
          <a:chOff x="0" y="0"/>
          <a:chExt cx="0" cy="0"/>
        </a:xfrm>
      </p:grpSpPr>
      <p:sp>
        <p:nvSpPr>
          <p:cNvPr id="261" name="Google Shape;261;p47"/>
          <p:cNvSpPr txBox="1">
            <a:spLocks noGrp="1"/>
          </p:cNvSpPr>
          <p:nvPr>
            <p:ph type="title"/>
          </p:nvPr>
        </p:nvSpPr>
        <p:spPr>
          <a:xfrm>
            <a:off x="141900" y="261800"/>
            <a:ext cx="9144000" cy="4743300"/>
          </a:xfrm>
          <a:prstGeom prst="rect">
            <a:avLst/>
          </a:prstGeom>
        </p:spPr>
        <p:txBody>
          <a:bodyPr spcFirstLastPara="1" wrap="square" lIns="91425" tIns="91425" rIns="91425" bIns="91425" anchor="ctr" anchorCtr="0">
            <a:noAutofit/>
          </a:bodyPr>
          <a:lstStyle/>
          <a:p>
            <a:pPr marL="457200" lvl="0" indent="-381000" algn="l" rtl="0">
              <a:lnSpc>
                <a:spcPct val="115000"/>
              </a:lnSpc>
              <a:spcBef>
                <a:spcPts val="1200"/>
              </a:spcBef>
              <a:spcAft>
                <a:spcPts val="0"/>
              </a:spcAft>
              <a:buClr>
                <a:srgbClr val="222222"/>
              </a:buClr>
              <a:buSzPts val="2400"/>
              <a:buFont typeface="Times New Roman"/>
              <a:buAutoNum type="arabicPeriod"/>
            </a:pPr>
            <a:r>
              <a:rPr lang="lt" sz="2400" b="1">
                <a:solidFill>
                  <a:srgbClr val="222222"/>
                </a:solidFill>
                <a:latin typeface="Times New Roman"/>
                <a:ea typeface="Times New Roman"/>
                <a:cs typeface="Times New Roman"/>
                <a:sym typeface="Times New Roman"/>
              </a:rPr>
              <a:t>DVI GALVOS, DVI RANKOS, ŠEŠIOS KOJOS, O EINA KETURIOM. (</a:t>
            </a:r>
            <a:r>
              <a:rPr lang="lt" sz="2400" b="1" i="1">
                <a:solidFill>
                  <a:srgbClr val="222222"/>
                </a:solidFill>
                <a:latin typeface="Times New Roman"/>
                <a:ea typeface="Times New Roman"/>
                <a:cs typeface="Times New Roman"/>
                <a:sym typeface="Times New Roman"/>
              </a:rPr>
              <a:t>RAITELIS JOJA</a:t>
            </a:r>
            <a:r>
              <a:rPr lang="lt" sz="2400" b="1">
                <a:solidFill>
                  <a:srgbClr val="222222"/>
                </a:solidFill>
                <a:latin typeface="Times New Roman"/>
                <a:ea typeface="Times New Roman"/>
                <a:cs typeface="Times New Roman"/>
                <a:sym typeface="Times New Roman"/>
              </a:rPr>
              <a:t>)</a:t>
            </a:r>
            <a:endParaRPr sz="2400" b="1">
              <a:solidFill>
                <a:srgbClr val="222222"/>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solidFill>
                  <a:srgbClr val="222222"/>
                </a:solidFill>
                <a:latin typeface="Times New Roman"/>
                <a:ea typeface="Times New Roman"/>
                <a:cs typeface="Times New Roman"/>
                <a:sym typeface="Times New Roman"/>
              </a:rPr>
              <a:t>2. ATBĖGO KIPŠYTIS UŽRIETĘS NOSYTĘ. (</a:t>
            </a:r>
            <a:r>
              <a:rPr lang="lt" sz="2400" b="1" i="1">
                <a:solidFill>
                  <a:srgbClr val="222222"/>
                </a:solidFill>
                <a:latin typeface="Times New Roman"/>
                <a:ea typeface="Times New Roman"/>
                <a:cs typeface="Times New Roman"/>
                <a:sym typeface="Times New Roman"/>
              </a:rPr>
              <a:t>ROGĖS</a:t>
            </a:r>
            <a:r>
              <a:rPr lang="lt" sz="2400" b="1">
                <a:solidFill>
                  <a:srgbClr val="222222"/>
                </a:solidFill>
                <a:latin typeface="Times New Roman"/>
                <a:ea typeface="Times New Roman"/>
                <a:cs typeface="Times New Roman"/>
                <a:sym typeface="Times New Roman"/>
              </a:rPr>
              <a:t>)</a:t>
            </a:r>
            <a:endParaRPr sz="2400" b="1">
              <a:solidFill>
                <a:srgbClr val="222222"/>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solidFill>
                  <a:srgbClr val="222222"/>
                </a:solidFill>
                <a:latin typeface="Times New Roman"/>
                <a:ea typeface="Times New Roman"/>
                <a:cs typeface="Times New Roman"/>
                <a:sym typeface="Times New Roman"/>
              </a:rPr>
              <a:t>3. BE ARKLIŲ, O PRIEŠ KALNĄ LIPA. (</a:t>
            </a:r>
            <a:r>
              <a:rPr lang="lt" sz="2400" b="1" i="1">
                <a:solidFill>
                  <a:srgbClr val="222222"/>
                </a:solidFill>
                <a:latin typeface="Times New Roman"/>
                <a:ea typeface="Times New Roman"/>
                <a:cs typeface="Times New Roman"/>
                <a:sym typeface="Times New Roman"/>
              </a:rPr>
              <a:t>AUTOMOBILIAI</a:t>
            </a:r>
            <a:r>
              <a:rPr lang="lt" sz="2400" b="1">
                <a:solidFill>
                  <a:srgbClr val="222222"/>
                </a:solidFill>
                <a:latin typeface="Times New Roman"/>
                <a:ea typeface="Times New Roman"/>
                <a:cs typeface="Times New Roman"/>
                <a:sym typeface="Times New Roman"/>
              </a:rPr>
              <a:t>)</a:t>
            </a:r>
            <a:endParaRPr sz="2400" b="1">
              <a:solidFill>
                <a:srgbClr val="222222"/>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solidFill>
                  <a:srgbClr val="222222"/>
                </a:solidFill>
                <a:latin typeface="Times New Roman"/>
                <a:ea typeface="Times New Roman"/>
                <a:cs typeface="Times New Roman"/>
                <a:sym typeface="Times New Roman"/>
              </a:rPr>
              <a:t>4. BE PRADŽIOS, BE PABAIGOS, BET NE DIEVAS. (</a:t>
            </a:r>
            <a:r>
              <a:rPr lang="lt" sz="2400" b="1" i="1">
                <a:solidFill>
                  <a:srgbClr val="222222"/>
                </a:solidFill>
                <a:latin typeface="Times New Roman"/>
                <a:ea typeface="Times New Roman"/>
                <a:cs typeface="Times New Roman"/>
                <a:sym typeface="Times New Roman"/>
              </a:rPr>
              <a:t>RATAS</a:t>
            </a:r>
            <a:r>
              <a:rPr lang="lt" sz="2400" b="1">
                <a:solidFill>
                  <a:srgbClr val="222222"/>
                </a:solidFill>
                <a:latin typeface="Times New Roman"/>
                <a:ea typeface="Times New Roman"/>
                <a:cs typeface="Times New Roman"/>
                <a:sym typeface="Times New Roman"/>
              </a:rPr>
              <a:t>)</a:t>
            </a:r>
            <a:endParaRPr sz="2400" b="1">
              <a:solidFill>
                <a:srgbClr val="222222"/>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solidFill>
                  <a:srgbClr val="222222"/>
                </a:solidFill>
                <a:latin typeface="Times New Roman"/>
                <a:ea typeface="Times New Roman"/>
                <a:cs typeface="Times New Roman"/>
                <a:sym typeface="Times New Roman"/>
              </a:rPr>
              <a:t>5. BE RANKŲ, BE KOJŲ RAITAS JODINĖJA. (</a:t>
            </a:r>
            <a:r>
              <a:rPr lang="lt" sz="2400" b="1" i="1">
                <a:solidFill>
                  <a:srgbClr val="222222"/>
                </a:solidFill>
                <a:latin typeface="Times New Roman"/>
                <a:ea typeface="Times New Roman"/>
                <a:cs typeface="Times New Roman"/>
                <a:sym typeface="Times New Roman"/>
              </a:rPr>
              <a:t>BALNAS</a:t>
            </a:r>
            <a:r>
              <a:rPr lang="lt" sz="2400" b="1">
                <a:solidFill>
                  <a:srgbClr val="222222"/>
                </a:solidFill>
                <a:latin typeface="Times New Roman"/>
                <a:ea typeface="Times New Roman"/>
                <a:cs typeface="Times New Roman"/>
                <a:sym typeface="Times New Roman"/>
              </a:rPr>
              <a:t>)</a:t>
            </a:r>
            <a:endParaRPr sz="2400" b="1">
              <a:solidFill>
                <a:srgbClr val="222222"/>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solidFill>
                  <a:srgbClr val="222222"/>
                </a:solidFill>
                <a:latin typeface="Times New Roman"/>
                <a:ea typeface="Times New Roman"/>
                <a:cs typeface="Times New Roman"/>
                <a:sym typeface="Times New Roman"/>
              </a:rPr>
              <a:t>6. DIENĄ GYVUS NEŠIOJA, NAKTĮ KROSNĮ DABOJA. (</a:t>
            </a:r>
            <a:r>
              <a:rPr lang="lt" sz="2400" b="1" i="1">
                <a:solidFill>
                  <a:srgbClr val="222222"/>
                </a:solidFill>
                <a:latin typeface="Times New Roman"/>
                <a:ea typeface="Times New Roman"/>
                <a:cs typeface="Times New Roman"/>
                <a:sym typeface="Times New Roman"/>
              </a:rPr>
              <a:t>BATAI</a:t>
            </a:r>
            <a:r>
              <a:rPr lang="lt" sz="2400" b="1">
                <a:solidFill>
                  <a:srgbClr val="222222"/>
                </a:solidFill>
                <a:latin typeface="Times New Roman"/>
                <a:ea typeface="Times New Roman"/>
                <a:cs typeface="Times New Roman"/>
                <a:sym typeface="Times New Roman"/>
              </a:rPr>
              <a:t>)</a:t>
            </a:r>
            <a:endParaRPr sz="2400" b="1">
              <a:solidFill>
                <a:srgbClr val="222222"/>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endParaRPr sz="1200" b="1">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Google Shape;266;p48"/>
          <p:cNvSpPr txBox="1">
            <a:spLocks noGrp="1"/>
          </p:cNvSpPr>
          <p:nvPr>
            <p:ph type="title"/>
          </p:nvPr>
        </p:nvSpPr>
        <p:spPr>
          <a:xfrm>
            <a:off x="5295800" y="415800"/>
            <a:ext cx="3682200" cy="29412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lt" sz="1200" b="1">
                <a:latin typeface="Times New Roman"/>
                <a:ea typeface="Times New Roman"/>
                <a:cs typeface="Times New Roman"/>
                <a:sym typeface="Times New Roman"/>
              </a:rPr>
              <a:t>         </a:t>
            </a:r>
            <a:r>
              <a:rPr lang="lt" sz="1200" b="1">
                <a:solidFill>
                  <a:schemeClr val="lt1"/>
                </a:solidFill>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IŠMOK PASIRINKTĄ      </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solidFill>
                  <a:schemeClr val="lt1"/>
                </a:solidFill>
                <a:latin typeface="Times New Roman"/>
                <a:ea typeface="Times New Roman"/>
                <a:cs typeface="Times New Roman"/>
                <a:sym typeface="Times New Roman"/>
              </a:rPr>
              <a:t>      EILĖRAŠTUKĄ </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solidFill>
                  <a:schemeClr val="lt1"/>
                </a:solidFill>
                <a:latin typeface="Times New Roman"/>
                <a:ea typeface="Times New Roman"/>
                <a:cs typeface="Times New Roman"/>
                <a:sym typeface="Times New Roman"/>
              </a:rPr>
              <a:t>       APIE SPORTĄ ,       </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       SVEIKATĄ.</a:t>
            </a:r>
            <a:endParaRPr sz="2400" b="1">
              <a:solidFill>
                <a:schemeClr val="lt1"/>
              </a:solidFill>
              <a:latin typeface="Times New Roman"/>
              <a:ea typeface="Times New Roman"/>
              <a:cs typeface="Times New Roman"/>
              <a:sym typeface="Times New Roman"/>
            </a:endParaRPr>
          </a:p>
          <a:p>
            <a:pPr marL="0" lvl="0" indent="0" algn="ctr" rtl="0">
              <a:spcBef>
                <a:spcPts val="120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70"/>
        <p:cNvGrpSpPr/>
        <p:nvPr/>
      </p:nvGrpSpPr>
      <p:grpSpPr>
        <a:xfrm>
          <a:off x="0" y="0"/>
          <a:ext cx="0" cy="0"/>
          <a:chOff x="0" y="0"/>
          <a:chExt cx="0" cy="0"/>
        </a:xfrm>
      </p:grpSpPr>
      <p:sp>
        <p:nvSpPr>
          <p:cNvPr id="271" name="Google Shape;271;p49"/>
          <p:cNvSpPr txBox="1">
            <a:spLocks noGrp="1"/>
          </p:cNvSpPr>
          <p:nvPr>
            <p:ph type="title"/>
          </p:nvPr>
        </p:nvSpPr>
        <p:spPr>
          <a:xfrm>
            <a:off x="261800" y="261800"/>
            <a:ext cx="8177400" cy="47124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lt" sz="1400">
                <a:latin typeface="Times New Roman"/>
                <a:ea typeface="Times New Roman"/>
                <a:cs typeface="Times New Roman"/>
                <a:sym typeface="Times New Roman"/>
              </a:rPr>
              <a:t>JONAS LEKAS                                                                                                                       </a:t>
            </a:r>
            <a:r>
              <a:rPr lang="lt" sz="2400" b="1">
                <a:latin typeface="Times New Roman"/>
                <a:ea typeface="Times New Roman"/>
                <a:cs typeface="Times New Roman"/>
                <a:sym typeface="Times New Roman"/>
              </a:rPr>
              <a:t>FUTBOLAS</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lt" sz="2400">
                <a:latin typeface="Times New Roman"/>
                <a:ea typeface="Times New Roman"/>
                <a:cs typeface="Times New Roman"/>
                <a:sym typeface="Times New Roman"/>
              </a:rPr>
              <a:t>VIENS, DU, TRYS!                                                                                                                                                                                         MANO ŠITOKS PAPROTYS!                              	                                                                                                                                         ŽAISTI FUTBOLĄ KASDIENĄ,                                                                                                                                                                      SPARDYT KAMUOLĮ Į SIENĄ.                                                                                                                                                                              O KAI DRAUGUI PASAKIAU,                                                                                                                                                                       JAM PATIKO DAR LABIAU.                           	                                                                                                                                       SUSITIKĘ ĄŽUOLYNE                                                                                                                                                                         SPARDĖM KAMUOLĮ AIKŠTYNE,                                                                                                                                                       NUGALĖJOME VISUS                                                                                                                                                                                SAVO AMŽIAUS BERNIUKUS</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75"/>
        <p:cNvGrpSpPr/>
        <p:nvPr/>
      </p:nvGrpSpPr>
      <p:grpSpPr>
        <a:xfrm>
          <a:off x="0" y="0"/>
          <a:ext cx="0" cy="0"/>
          <a:chOff x="0" y="0"/>
          <a:chExt cx="0" cy="0"/>
        </a:xfrm>
      </p:grpSpPr>
      <p:sp>
        <p:nvSpPr>
          <p:cNvPr id="276" name="Google Shape;276;p50"/>
          <p:cNvSpPr txBox="1">
            <a:spLocks noGrp="1"/>
          </p:cNvSpPr>
          <p:nvPr>
            <p:ph type="title"/>
          </p:nvPr>
        </p:nvSpPr>
        <p:spPr>
          <a:xfrm>
            <a:off x="323400" y="0"/>
            <a:ext cx="4096200" cy="49740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0"/>
              </a:spcAft>
              <a:buNone/>
            </a:pPr>
            <a:endParaRPr sz="120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sz="120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000" b="1">
                <a:latin typeface="Times New Roman"/>
                <a:ea typeface="Times New Roman"/>
                <a:cs typeface="Times New Roman"/>
                <a:sym typeface="Times New Roman"/>
              </a:rPr>
              <a:t>AUSTĖJA MINKEVIČIŪTĖ</a:t>
            </a:r>
            <a:endParaRPr sz="10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600" b="1">
                <a:latin typeface="Times New Roman"/>
                <a:ea typeface="Times New Roman"/>
                <a:cs typeface="Times New Roman"/>
                <a:sym typeface="Times New Roman"/>
              </a:rPr>
              <a:t>OLIMPINĖS ŽAIDYNĖS LONDONE</a:t>
            </a:r>
            <a:endParaRPr sz="16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400" b="1">
                <a:latin typeface="Times New Roman"/>
                <a:ea typeface="Times New Roman"/>
                <a:cs typeface="Times New Roman"/>
                <a:sym typeface="Times New Roman"/>
              </a:rPr>
              <a:t> </a:t>
            </a:r>
            <a:endParaRPr sz="14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400" b="1">
                <a:latin typeface="Times New Roman"/>
                <a:ea typeface="Times New Roman"/>
                <a:cs typeface="Times New Roman"/>
                <a:sym typeface="Times New Roman"/>
              </a:rPr>
              <a:t>JAU NUO SENO ŽMONĖS ŽINO –</a:t>
            </a:r>
            <a:endParaRPr sz="14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400" b="1">
                <a:latin typeface="Times New Roman"/>
                <a:ea typeface="Times New Roman"/>
                <a:cs typeface="Times New Roman"/>
                <a:sym typeface="Times New Roman"/>
              </a:rPr>
              <a:t>SPORTAS GRŪDINA IR GYDO.</a:t>
            </a:r>
            <a:endParaRPr sz="14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400" b="1">
                <a:latin typeface="Times New Roman"/>
                <a:ea typeface="Times New Roman"/>
                <a:cs typeface="Times New Roman"/>
                <a:sym typeface="Times New Roman"/>
              </a:rPr>
              <a:t>JEI SPORTUOSI – BŪSI SVEIKAS,</a:t>
            </a:r>
            <a:endParaRPr sz="14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400" b="1">
                <a:latin typeface="Times New Roman"/>
                <a:ea typeface="Times New Roman"/>
                <a:cs typeface="Times New Roman"/>
                <a:sym typeface="Times New Roman"/>
              </a:rPr>
              <a:t>AR  SUAUGĘS TU, AR VAIKAS.</a:t>
            </a:r>
            <a:endParaRPr sz="14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400" b="1">
                <a:latin typeface="Times New Roman"/>
                <a:ea typeface="Times New Roman"/>
                <a:cs typeface="Times New Roman"/>
                <a:sym typeface="Times New Roman"/>
              </a:rPr>
              <a:t> PIRKIT DVIRATĮ AR VALTĮ,</a:t>
            </a:r>
            <a:endParaRPr sz="14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400" b="1">
                <a:latin typeface="Times New Roman"/>
                <a:ea typeface="Times New Roman"/>
                <a:cs typeface="Times New Roman"/>
                <a:sym typeface="Times New Roman"/>
              </a:rPr>
              <a:t>KAMUOLĮ KREPŠINIO.</a:t>
            </a:r>
            <a:endParaRPr sz="14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400" b="1">
                <a:latin typeface="Times New Roman"/>
                <a:ea typeface="Times New Roman"/>
                <a:cs typeface="Times New Roman"/>
                <a:sym typeface="Times New Roman"/>
              </a:rPr>
              <a:t>BOKSO PIRŠTINES, RAKETĘ</a:t>
            </a:r>
            <a:endParaRPr sz="14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400" b="1">
                <a:latin typeface="Times New Roman"/>
                <a:ea typeface="Times New Roman"/>
                <a:cs typeface="Times New Roman"/>
                <a:sym typeface="Times New Roman"/>
              </a:rPr>
              <a:t>AR NET BALNĄ ŽIRGO.</a:t>
            </a:r>
            <a:endParaRPr sz="14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sz="1400" b="1">
                <a:latin typeface="Times New Roman"/>
                <a:ea typeface="Times New Roman"/>
                <a:cs typeface="Times New Roman"/>
                <a:sym typeface="Times New Roman"/>
              </a:rPr>
              <a:t> </a:t>
            </a:r>
            <a:endParaRPr sz="1400" b="1">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endParaRPr sz="1200" b="1">
              <a:latin typeface="Times New Roman"/>
              <a:ea typeface="Times New Roman"/>
              <a:cs typeface="Times New Roman"/>
              <a:sym typeface="Times New Roman"/>
            </a:endParaRPr>
          </a:p>
        </p:txBody>
      </p:sp>
      <p:sp>
        <p:nvSpPr>
          <p:cNvPr id="277" name="Google Shape;277;p50"/>
          <p:cNvSpPr txBox="1"/>
          <p:nvPr/>
        </p:nvSpPr>
        <p:spPr>
          <a:xfrm>
            <a:off x="4419600" y="0"/>
            <a:ext cx="4558500" cy="4974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TIE, KURIE JAU PASIRINKO</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IR ILGAI SPORTAVO,</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NET PENKIŲ ŽIEDŲ JĖGA</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JUOS VISUS SUJUNGĖ.</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 DRĄSŪS, STIPRŪS, IŠTVERMINGI</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Į LONDONĄ KELIAUJA.</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O SAVOS ŠALIES GERBĖJAI,</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JŲ MEDALIŲ LAUKIA.</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 PALINKĖKIM JIEMS SĖKMĖS,</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IŠTVERMĖS IR RYŽTO,</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KAD LAIMINGI LIETUVON,</a:t>
            </a:r>
            <a:endParaRPr b="1">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JIE SU AUKSU GRĮŽTŲ.</a:t>
            </a:r>
            <a:endParaRPr b="1">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311700" y="446600"/>
            <a:ext cx="8520600" cy="12012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0"/>
              </a:spcAft>
              <a:buClr>
                <a:schemeClr val="dk1"/>
              </a:buClr>
              <a:buSzPts val="1100"/>
              <a:buFont typeface="Arial"/>
              <a:buNone/>
            </a:pPr>
            <a:r>
              <a:rPr lang="lt" sz="3000" b="1">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PASKAITYK</a:t>
            </a:r>
            <a:endParaRPr sz="3000" b="1">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564550" y="152400"/>
            <a:ext cx="3732900" cy="4856800"/>
          </a:xfrm>
          <a:prstGeom prst="rect">
            <a:avLst/>
          </a:prstGeom>
          <a:noFill/>
          <a:ln>
            <a:noFill/>
          </a:ln>
        </p:spPr>
      </p:pic>
      <p:pic>
        <p:nvPicPr>
          <p:cNvPr id="71" name="Google Shape;71;p16"/>
          <p:cNvPicPr preferRelativeResize="0"/>
          <p:nvPr/>
        </p:nvPicPr>
        <p:blipFill>
          <a:blip r:embed="rId4">
            <a:alphaModFix/>
          </a:blip>
          <a:stretch>
            <a:fillRect/>
          </a:stretch>
        </p:blipFill>
        <p:spPr>
          <a:xfrm>
            <a:off x="4754050" y="197075"/>
            <a:ext cx="3732900" cy="47493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86"/>
        <p:cNvGrpSpPr/>
        <p:nvPr/>
      </p:nvGrpSpPr>
      <p:grpSpPr>
        <a:xfrm>
          <a:off x="0" y="0"/>
          <a:ext cx="0" cy="0"/>
          <a:chOff x="0" y="0"/>
          <a:chExt cx="0" cy="0"/>
        </a:xfrm>
      </p:grpSpPr>
      <p:sp>
        <p:nvSpPr>
          <p:cNvPr id="287" name="Google Shape;287;p52"/>
          <p:cNvSpPr txBox="1">
            <a:spLocks noGrp="1"/>
          </p:cNvSpPr>
          <p:nvPr>
            <p:ph type="title"/>
          </p:nvPr>
        </p:nvSpPr>
        <p:spPr>
          <a:xfrm>
            <a:off x="311700" y="200200"/>
            <a:ext cx="8520600" cy="4820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lt" sz="1800" b="1">
                <a:solidFill>
                  <a:srgbClr val="1C1E21"/>
                </a:solidFill>
              </a:rPr>
              <a:t>                                      </a:t>
            </a:r>
            <a:endParaRPr sz="1800" b="1">
              <a:solidFill>
                <a:srgbClr val="1C1E21"/>
              </a:solidFill>
            </a:endParaRPr>
          </a:p>
          <a:p>
            <a:pPr marL="0" lvl="0" indent="0" algn="l" rtl="0">
              <a:lnSpc>
                <a:spcPct val="115000"/>
              </a:lnSpc>
              <a:spcBef>
                <a:spcPts val="400"/>
              </a:spcBef>
              <a:spcAft>
                <a:spcPts val="0"/>
              </a:spcAft>
              <a:buClr>
                <a:schemeClr val="dk1"/>
              </a:buClr>
              <a:buSzPts val="1100"/>
              <a:buFont typeface="Arial"/>
              <a:buNone/>
            </a:pPr>
            <a:r>
              <a:rPr lang="lt" sz="1800" b="1">
                <a:solidFill>
                  <a:srgbClr val="1C1E21"/>
                </a:solidFill>
              </a:rPr>
              <a:t>                                     </a:t>
            </a:r>
            <a:r>
              <a:rPr lang="lt" sz="2400" b="1">
                <a:solidFill>
                  <a:srgbClr val="1C1E21"/>
                </a:solidFill>
              </a:rPr>
              <a:t>PASAKA APIE SVEIKATĄ</a:t>
            </a:r>
            <a:endParaRPr sz="2400">
              <a:solidFill>
                <a:srgbClr val="1C1E21"/>
              </a:solidFill>
              <a:highlight>
                <a:srgbClr val="FFFFFF"/>
              </a:highlight>
            </a:endParaRPr>
          </a:p>
          <a:p>
            <a:pPr marL="0" lvl="0" indent="0" algn="l" rtl="0">
              <a:lnSpc>
                <a:spcPct val="107000"/>
              </a:lnSpc>
              <a:spcBef>
                <a:spcPts val="400"/>
              </a:spcBef>
              <a:spcAft>
                <a:spcPts val="0"/>
              </a:spcAft>
              <a:buClr>
                <a:schemeClr val="dk1"/>
              </a:buClr>
              <a:buSzPts val="1100"/>
              <a:buFont typeface="Arial"/>
              <a:buNone/>
            </a:pPr>
            <a:r>
              <a:rPr lang="lt" sz="1800">
                <a:solidFill>
                  <a:srgbClr val="1C1E21"/>
                </a:solidFill>
              </a:rPr>
              <a:t>Vienoje šalyje gyveno karalaitis. Jis dažnai sirgo. Pasikvietęs kartą savo vyriausiąjį ministrą paklausė:</a:t>
            </a:r>
            <a:endParaRPr sz="1800">
              <a:solidFill>
                <a:srgbClr val="1C1E21"/>
              </a:solidFill>
            </a:endParaRPr>
          </a:p>
          <a:p>
            <a:pPr marL="0" lvl="0" indent="0" algn="l" rtl="0">
              <a:lnSpc>
                <a:spcPct val="107000"/>
              </a:lnSpc>
              <a:spcBef>
                <a:spcPts val="0"/>
              </a:spcBef>
              <a:spcAft>
                <a:spcPts val="0"/>
              </a:spcAft>
              <a:buClr>
                <a:schemeClr val="dk1"/>
              </a:buClr>
              <a:buSzPts val="1100"/>
              <a:buFont typeface="Arial"/>
              <a:buNone/>
            </a:pPr>
            <a:r>
              <a:rPr lang="lt" sz="1800">
                <a:solidFill>
                  <a:srgbClr val="1C1E21"/>
                </a:solidFill>
              </a:rPr>
              <a:t>- Kodėl aš taip dažnai sergu? Atrodo, saugojuosi: niekada nevaikščioju lyjant, visada šiltai rengiuosi, valgau geriausią maistą. Bet štai nuolat persišaldau, dažnai kosėju ir sloguoju. Kodėl?</a:t>
            </a:r>
            <a:endParaRPr sz="1800">
              <a:solidFill>
                <a:srgbClr val="1C1E21"/>
              </a:solidFill>
            </a:endParaRPr>
          </a:p>
          <a:p>
            <a:pPr marL="0" lvl="0" indent="0" algn="l" rtl="0">
              <a:lnSpc>
                <a:spcPct val="107000"/>
              </a:lnSpc>
              <a:spcBef>
                <a:spcPts val="0"/>
              </a:spcBef>
              <a:spcAft>
                <a:spcPts val="0"/>
              </a:spcAft>
              <a:buClr>
                <a:schemeClr val="dk1"/>
              </a:buClr>
              <a:buSzPts val="1100"/>
              <a:buFont typeface="Arial"/>
              <a:buNone/>
            </a:pPr>
            <a:r>
              <a:rPr lang="lt" sz="1800">
                <a:solidFill>
                  <a:srgbClr val="1C1E21"/>
                </a:solidFill>
              </a:rPr>
              <a:t>- Jūsų sveikatai turtų ir prabangaus gyvenimo nereikia, - atsakė ministras. – Aš netrukus Jums tai įrodysiu, Jūsų didenybe.</a:t>
            </a:r>
            <a:endParaRPr sz="1800">
              <a:solidFill>
                <a:srgbClr val="1C1E21"/>
              </a:solidFill>
            </a:endParaRPr>
          </a:p>
          <a:p>
            <a:pPr marL="0" lvl="0" indent="0" algn="l" rtl="0">
              <a:lnSpc>
                <a:spcPct val="107000"/>
              </a:lnSpc>
              <a:spcBef>
                <a:spcPts val="0"/>
              </a:spcBef>
              <a:spcAft>
                <a:spcPts val="0"/>
              </a:spcAft>
              <a:buClr>
                <a:schemeClr val="dk1"/>
              </a:buClr>
              <a:buSzPts val="1100"/>
              <a:buFont typeface="Arial"/>
              <a:buNone/>
            </a:pPr>
            <a:r>
              <a:rPr lang="lt" sz="1800">
                <a:solidFill>
                  <a:srgbClr val="1C1E21"/>
                </a:solidFill>
              </a:rPr>
              <a:t>Nusivedė ministras karalaitį už miesto, ir jie sutiko piemenį. Visą dieną piemuo laukuose ganė gyvulius, skurdi apranga vos dengė jį. Piemens kūną merkė lietus ir naktinė rasa. Jis styrojo šaltyje ir degė saulės kaitroje. Piemuo maitinosi sausos duonos trupiniais ir šaltinio vandeniu, o naktį glaudėsi medžių šakų palapinėje.</a:t>
            </a:r>
            <a:endParaRPr sz="1800">
              <a:solidFill>
                <a:srgbClr val="1C1E21"/>
              </a:solidFill>
            </a:endParaRPr>
          </a:p>
          <a:p>
            <a:pPr marL="0" lvl="0" indent="0" algn="l" rtl="0">
              <a:lnSpc>
                <a:spcPct val="107000"/>
              </a:lnSpc>
              <a:spcBef>
                <a:spcPts val="0"/>
              </a:spcBef>
              <a:spcAft>
                <a:spcPts val="0"/>
              </a:spcAft>
              <a:buNone/>
            </a:pPr>
            <a:r>
              <a:rPr lang="lt" sz="1800">
                <a:solidFill>
                  <a:srgbClr val="1C1E21"/>
                </a:solidFill>
              </a:rPr>
              <a:t>Ministras tarė karalaičiui:</a:t>
            </a:r>
            <a:endParaRPr sz="1800">
              <a:solidFill>
                <a:srgbClr val="1C1E21"/>
              </a:solidFill>
            </a:endParaRPr>
          </a:p>
          <a:p>
            <a:pPr marL="0" lvl="0" indent="0" algn="l" rtl="0">
              <a:lnSpc>
                <a:spcPct val="107000"/>
              </a:lnSpc>
              <a:spcBef>
                <a:spcPts val="0"/>
              </a:spcBef>
              <a:spcAft>
                <a:spcPts val="0"/>
              </a:spcAft>
              <a:buClr>
                <a:schemeClr val="dk1"/>
              </a:buClr>
              <a:buSzPts val="1100"/>
              <a:buFont typeface="Arial"/>
              <a:buNone/>
            </a:pPr>
            <a:r>
              <a:rPr lang="lt" sz="1800">
                <a:solidFill>
                  <a:srgbClr val="1C1E21"/>
                </a:solidFill>
              </a:rPr>
              <a:t>- Matai, karalaiti, kaip skurdžiai gyvena piemuo ir kiek daug ko jam stinga. Paklauski, ar dažnai jis serga.</a:t>
            </a:r>
            <a:endParaRPr sz="1800">
              <a:solidFill>
                <a:srgbClr val="1C1E21"/>
              </a:solidFill>
            </a:endParaRPr>
          </a:p>
          <a:p>
            <a:pPr marL="0" lvl="0" indent="0" algn="ctr"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p53"/>
          <p:cNvSpPr txBox="1">
            <a:spLocks noGrp="1"/>
          </p:cNvSpPr>
          <p:nvPr>
            <p:ph type="title"/>
          </p:nvPr>
        </p:nvSpPr>
        <p:spPr>
          <a:xfrm>
            <a:off x="154000" y="3957725"/>
            <a:ext cx="9270600" cy="12939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lt" sz="2400" b="1">
                <a:solidFill>
                  <a:schemeClr val="lt1"/>
                </a:solidFill>
                <a:latin typeface="Times New Roman"/>
                <a:ea typeface="Times New Roman"/>
                <a:cs typeface="Times New Roman"/>
                <a:sym typeface="Times New Roman"/>
              </a:rPr>
              <a:t>SUKURK PASAKĄ APIE SPORTO ŠAKAS.</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PASIŽIŪRĖK FILMUKUS IR PANAUDOK PASAKŲ KŪRIME.</a:t>
            </a:r>
            <a:endParaRPr sz="2400" b="1">
              <a:solidFill>
                <a:schemeClr val="lt1"/>
              </a:solidFill>
              <a:latin typeface="Times New Roman"/>
              <a:ea typeface="Times New Roman"/>
              <a:cs typeface="Times New Roman"/>
              <a:sym typeface="Times New Roman"/>
            </a:endParaRPr>
          </a:p>
          <a:p>
            <a:pPr marL="0" lvl="0" indent="0" algn="ctr" rtl="0">
              <a:spcBef>
                <a:spcPts val="12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96"/>
        <p:cNvGrpSpPr/>
        <p:nvPr/>
      </p:nvGrpSpPr>
      <p:grpSpPr>
        <a:xfrm>
          <a:off x="0" y="0"/>
          <a:ext cx="0" cy="0"/>
          <a:chOff x="0" y="0"/>
          <a:chExt cx="0" cy="0"/>
        </a:xfrm>
      </p:grpSpPr>
      <p:sp>
        <p:nvSpPr>
          <p:cNvPr id="297" name="Google Shape;297;p54"/>
          <p:cNvSpPr txBox="1">
            <a:spLocks noGrp="1"/>
          </p:cNvSpPr>
          <p:nvPr>
            <p:ph type="title"/>
          </p:nvPr>
        </p:nvSpPr>
        <p:spPr>
          <a:xfrm>
            <a:off x="311700" y="246400"/>
            <a:ext cx="8520600" cy="8778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lt" sz="1200">
                <a:latin typeface="Times New Roman"/>
                <a:ea typeface="Times New Roman"/>
                <a:cs typeface="Times New Roman"/>
                <a:sym typeface="Times New Roman"/>
              </a:rPr>
              <a:t>                  </a:t>
            </a:r>
            <a:r>
              <a:rPr lang="lt" sz="2400" b="1">
                <a:latin typeface="Times New Roman"/>
                <a:ea typeface="Times New Roman"/>
                <a:cs typeface="Times New Roman"/>
                <a:sym typeface="Times New Roman"/>
              </a:rPr>
              <a:t> ANČIUKAS KURIS NEMOKĖJO ŽAISTI FUTBOLO</a:t>
            </a:r>
            <a:endParaRPr sz="2400" b="1">
              <a:latin typeface="Times New Roman"/>
              <a:ea typeface="Times New Roman"/>
              <a:cs typeface="Times New Roman"/>
              <a:sym typeface="Times New Roman"/>
            </a:endParaRPr>
          </a:p>
          <a:p>
            <a:pPr marL="0" lvl="0" indent="0" algn="ctr" rtl="0">
              <a:spcBef>
                <a:spcPts val="1200"/>
              </a:spcBef>
              <a:spcAft>
                <a:spcPts val="0"/>
              </a:spcAft>
              <a:buNone/>
            </a:pPr>
            <a:endParaRPr/>
          </a:p>
        </p:txBody>
      </p:sp>
      <p:pic>
        <p:nvPicPr>
          <p:cNvPr id="298" name="Google Shape;298;p54" descr="Anciukas Kuris Nemokejo Zaisti Futbolo&#10;daugiau animaciniu filmu galite rasti adresu www.lalt.tv los angeles lietuviu televizija. los angeles Lithuanian Tv." title="Anciukas Kuris Nemokejo Zaisti Futbolo">
            <a:hlinkClick r:id="rId3"/>
          </p:cNvPr>
          <p:cNvPicPr preferRelativeResize="0"/>
          <p:nvPr/>
        </p:nvPicPr>
        <p:blipFill>
          <a:blip r:embed="rId4">
            <a:alphaModFix/>
          </a:blip>
          <a:stretch>
            <a:fillRect/>
          </a:stretch>
        </p:blipFill>
        <p:spPr>
          <a:xfrm>
            <a:off x="1339775" y="857250"/>
            <a:ext cx="6360074" cy="4132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02"/>
        <p:cNvGrpSpPr/>
        <p:nvPr/>
      </p:nvGrpSpPr>
      <p:grpSpPr>
        <a:xfrm>
          <a:off x="0" y="0"/>
          <a:ext cx="0" cy="0"/>
          <a:chOff x="0" y="0"/>
          <a:chExt cx="0" cy="0"/>
        </a:xfrm>
      </p:grpSpPr>
      <p:sp>
        <p:nvSpPr>
          <p:cNvPr id="303" name="Google Shape;303;p55"/>
          <p:cNvSpPr txBox="1"/>
          <p:nvPr/>
        </p:nvSpPr>
        <p:spPr>
          <a:xfrm>
            <a:off x="0" y="-338800"/>
            <a:ext cx="8993400" cy="77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400"/>
              </a:spcBef>
              <a:spcAft>
                <a:spcPts val="600"/>
              </a:spcAft>
              <a:buNone/>
            </a:pPr>
            <a:r>
              <a:rPr lang="lt" sz="2400" b="1">
                <a:solidFill>
                  <a:schemeClr val="dk1"/>
                </a:solidFill>
                <a:latin typeface="Times New Roman"/>
                <a:ea typeface="Times New Roman"/>
                <a:cs typeface="Times New Roman"/>
                <a:sym typeface="Times New Roman"/>
              </a:rPr>
              <a:t>                                  ,,PAŽADAS SVEIKATAI"</a:t>
            </a:r>
            <a:endParaRPr sz="2400" b="1">
              <a:solidFill>
                <a:schemeClr val="dk1"/>
              </a:solidFill>
              <a:latin typeface="Times New Roman"/>
              <a:ea typeface="Times New Roman"/>
              <a:cs typeface="Times New Roman"/>
              <a:sym typeface="Times New Roman"/>
            </a:endParaRPr>
          </a:p>
        </p:txBody>
      </p:sp>
      <p:pic>
        <p:nvPicPr>
          <p:cNvPr id="304" name="Google Shape;304;p55" descr="“Pažadas sveikatai” - animacinių filmukų vaikams serija, kurioje “Sveikatukai” duoda tvirtą pažadą sveikatai. Animacijos kurtos su Lietuvos Sveikatos Universiteto Ligoninės Kauno Klinikų vaikų skyriaus bei Vilniaus universiteto ligoninės Santaros klinikų filialo mažaisiais pacientais bei Animotuko animatorių komanda. Tai projekto „Pažadas sveikatai“ dalis (organizatorius Idea Prima, CPVA). Projektas finansuotas Europos socialinio fondo lėšomis. &#10;&#10;Animacijos kurtos naudojant sustabdyto kadro techniką, kuri yra lengvai suprantama ir prieinama vaikams, dirbtuvėlių metu vaikai, turi patys galimybę išbandyti save animatorių rolėje! Daugiau apie dirbtuvėles: https://www.animotukas.lt/kurybines-dirbtuves/" title="&quot;Pažadas Sveikatai&quot; Rinkinys | Sveikatukai | Filmukai vaikams">
            <a:hlinkClick r:id="rId3"/>
          </p:cNvPr>
          <p:cNvPicPr preferRelativeResize="0"/>
          <p:nvPr/>
        </p:nvPicPr>
        <p:blipFill>
          <a:blip r:embed="rId4">
            <a:alphaModFix/>
          </a:blip>
          <a:stretch>
            <a:fillRect/>
          </a:stretch>
        </p:blipFill>
        <p:spPr>
          <a:xfrm>
            <a:off x="1385975" y="723775"/>
            <a:ext cx="5867275" cy="42657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08"/>
        <p:cNvGrpSpPr/>
        <p:nvPr/>
      </p:nvGrpSpPr>
      <p:grpSpPr>
        <a:xfrm>
          <a:off x="0" y="0"/>
          <a:ext cx="0" cy="0"/>
          <a:chOff x="0" y="0"/>
          <a:chExt cx="0" cy="0"/>
        </a:xfrm>
      </p:grpSpPr>
      <p:sp>
        <p:nvSpPr>
          <p:cNvPr id="309" name="Google Shape;309;p56"/>
          <p:cNvSpPr txBox="1"/>
          <p:nvPr/>
        </p:nvSpPr>
        <p:spPr>
          <a:xfrm>
            <a:off x="0" y="-338800"/>
            <a:ext cx="8993400" cy="90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400"/>
              </a:spcBef>
              <a:spcAft>
                <a:spcPts val="600"/>
              </a:spcAft>
              <a:buNone/>
            </a:pPr>
            <a:r>
              <a:rPr lang="lt" sz="2400" b="1">
                <a:solidFill>
                  <a:schemeClr val="dk1"/>
                </a:solidFill>
                <a:latin typeface="Times New Roman"/>
                <a:ea typeface="Times New Roman"/>
                <a:cs typeface="Times New Roman"/>
                <a:sym typeface="Times New Roman"/>
              </a:rPr>
              <a:t>                                    MES MYLIM SPORTĄ     </a:t>
            </a:r>
            <a:r>
              <a:rPr lang="lt" sz="2400">
                <a:solidFill>
                  <a:schemeClr val="dk1"/>
                </a:solidFill>
                <a:latin typeface="Times New Roman"/>
                <a:ea typeface="Times New Roman"/>
                <a:cs typeface="Times New Roman"/>
                <a:sym typeface="Times New Roman"/>
              </a:rPr>
              <a:t>   </a:t>
            </a:r>
            <a:r>
              <a:rPr lang="lt" sz="1200">
                <a:solidFill>
                  <a:schemeClr val="dk1"/>
                </a:solidFill>
                <a:latin typeface="Times New Roman"/>
                <a:ea typeface="Times New Roman"/>
                <a:cs typeface="Times New Roman"/>
                <a:sym typeface="Times New Roman"/>
              </a:rPr>
              <a:t>                                                      </a:t>
            </a:r>
            <a:endParaRPr sz="2400" b="1">
              <a:solidFill>
                <a:schemeClr val="dk1"/>
              </a:solidFill>
              <a:latin typeface="Times New Roman"/>
              <a:ea typeface="Times New Roman"/>
              <a:cs typeface="Times New Roman"/>
              <a:sym typeface="Times New Roman"/>
            </a:endParaRPr>
          </a:p>
        </p:txBody>
      </p:sp>
      <p:pic>
        <p:nvPicPr>
          <p:cNvPr id="310" name="Google Shape;310;p56" descr="VIDEO KONKURSUI, SKIRTAM 2014 M. SOČIO ŽIEMOS OLIMPINĖMS ŽAIDYNĖMS.&#10;Pasvalio Lėvens pagrindinės mokyklos Valakėlių skyriaus 6 klasės moksleivės pieštas animacinis filmukas &quot;Mes mylim sportą&quot;. &#10;Sukurtas 2014 m.&#10;Piešė Mitkaitė Kamilė &#10;Naudotos programos: Pencil 0.4.4b ir Blender 2.69 (montažui).&#10;Muzika: Silent Partner - Riding (youtube kolekcija)&#10;Dailės mokytojas Aldas Pleiris" title="Mes mylim sportą">
            <a:hlinkClick r:id="rId3"/>
          </p:cNvPr>
          <p:cNvPicPr preferRelativeResize="0"/>
          <p:nvPr/>
        </p:nvPicPr>
        <p:blipFill>
          <a:blip r:embed="rId4">
            <a:alphaModFix/>
          </a:blip>
          <a:stretch>
            <a:fillRect/>
          </a:stretch>
        </p:blipFill>
        <p:spPr>
          <a:xfrm>
            <a:off x="1401375" y="753100"/>
            <a:ext cx="6175276" cy="4221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p57"/>
          <p:cNvSpPr txBox="1">
            <a:spLocks noGrp="1"/>
          </p:cNvSpPr>
          <p:nvPr>
            <p:ph type="title"/>
          </p:nvPr>
        </p:nvSpPr>
        <p:spPr>
          <a:xfrm>
            <a:off x="0" y="0"/>
            <a:ext cx="8832300" cy="17709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lt" sz="2400" b="1">
                <a:solidFill>
                  <a:schemeClr val="lt1"/>
                </a:solidFill>
                <a:latin typeface="Times New Roman"/>
                <a:ea typeface="Times New Roman"/>
                <a:cs typeface="Times New Roman"/>
                <a:sym typeface="Times New Roman"/>
              </a:rPr>
              <a:t> ENCIKLOPEDIJOJE RASK IR UŽRAŠYK     SENASIAS SPORTO ŠAKAS</a:t>
            </a:r>
            <a:r>
              <a:rPr lang="lt" sz="2400">
                <a:solidFill>
                  <a:schemeClr val="lt1"/>
                </a:solidFill>
                <a:latin typeface="Times New Roman"/>
                <a:ea typeface="Times New Roman"/>
                <a:cs typeface="Times New Roman"/>
                <a:sym typeface="Times New Roman"/>
              </a:rPr>
              <a:t>.</a:t>
            </a:r>
            <a:endParaRPr sz="2400">
              <a:solidFill>
                <a:schemeClr val="lt1"/>
              </a:solidFill>
              <a:latin typeface="Times New Roman"/>
              <a:ea typeface="Times New Roman"/>
              <a:cs typeface="Times New Roman"/>
              <a:sym typeface="Times New Roman"/>
            </a:endParaRPr>
          </a:p>
          <a:p>
            <a:pPr marL="228600" lvl="0" indent="0" algn="l" rtl="0">
              <a:lnSpc>
                <a:spcPct val="115000"/>
              </a:lnSpc>
              <a:spcBef>
                <a:spcPts val="1200"/>
              </a:spcBef>
              <a:spcAft>
                <a:spcPts val="0"/>
              </a:spcAft>
              <a:buClr>
                <a:schemeClr val="dk1"/>
              </a:buClr>
              <a:buSzPts val="1100"/>
              <a:buFont typeface="Arial"/>
              <a:buNone/>
            </a:pPr>
            <a:r>
              <a:rPr lang="lt"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0" algn="ctr" rtl="0">
              <a:spcBef>
                <a:spcPts val="120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19"/>
        <p:cNvGrpSpPr/>
        <p:nvPr/>
      </p:nvGrpSpPr>
      <p:grpSpPr>
        <a:xfrm>
          <a:off x="0" y="0"/>
          <a:ext cx="0" cy="0"/>
          <a:chOff x="0" y="0"/>
          <a:chExt cx="0" cy="0"/>
        </a:xfrm>
      </p:grpSpPr>
      <p:sp>
        <p:nvSpPr>
          <p:cNvPr id="320" name="Google Shape;320;p58"/>
          <p:cNvSpPr txBox="1">
            <a:spLocks noGrp="1"/>
          </p:cNvSpPr>
          <p:nvPr>
            <p:ph type="title"/>
          </p:nvPr>
        </p:nvSpPr>
        <p:spPr>
          <a:xfrm>
            <a:off x="311700" y="107800"/>
            <a:ext cx="8520600" cy="10317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lt" sz="1200">
                <a:latin typeface="Times New Roman"/>
                <a:ea typeface="Times New Roman"/>
                <a:cs typeface="Times New Roman"/>
                <a:sym typeface="Times New Roman"/>
              </a:rPr>
              <a:t>              </a:t>
            </a:r>
            <a:r>
              <a:rPr lang="lt" sz="2400" b="1">
                <a:latin typeface="Times New Roman"/>
                <a:ea typeface="Times New Roman"/>
                <a:cs typeface="Times New Roman"/>
                <a:sym typeface="Times New Roman"/>
              </a:rPr>
              <a:t>OLIMPINIŲ  ŽAIDYNIŲ ATSIRADIMO ISTORIJA.</a:t>
            </a:r>
            <a:endParaRPr sz="2400" b="1">
              <a:latin typeface="Times New Roman"/>
              <a:ea typeface="Times New Roman"/>
              <a:cs typeface="Times New Roman"/>
              <a:sym typeface="Times New Roman"/>
            </a:endParaRPr>
          </a:p>
          <a:p>
            <a:pPr marL="0" lvl="0" indent="0" algn="ctr" rtl="0">
              <a:spcBef>
                <a:spcPts val="1200"/>
              </a:spcBef>
              <a:spcAft>
                <a:spcPts val="0"/>
              </a:spcAft>
              <a:buNone/>
            </a:pPr>
            <a:endParaRPr/>
          </a:p>
        </p:txBody>
      </p:sp>
      <p:pic>
        <p:nvPicPr>
          <p:cNvPr id="321" name="Google Shape;321;p58" descr="Want to know the origins of the Olympic Games?  Where it all started?  Check out our quick and colourful guide for kids and let our movie tell you how it all began!" title="The Olympic Games story for kids">
            <a:hlinkClick r:id="rId3"/>
          </p:cNvPr>
          <p:cNvPicPr preferRelativeResize="0"/>
          <p:nvPr/>
        </p:nvPicPr>
        <p:blipFill>
          <a:blip r:embed="rId4">
            <a:alphaModFix/>
          </a:blip>
          <a:stretch>
            <a:fillRect/>
          </a:stretch>
        </p:blipFill>
        <p:spPr>
          <a:xfrm>
            <a:off x="1385975" y="631400"/>
            <a:ext cx="6236875" cy="44043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25"/>
        <p:cNvGrpSpPr/>
        <p:nvPr/>
      </p:nvGrpSpPr>
      <p:grpSpPr>
        <a:xfrm>
          <a:off x="0" y="0"/>
          <a:ext cx="0" cy="0"/>
          <a:chOff x="0" y="0"/>
          <a:chExt cx="0" cy="0"/>
        </a:xfrm>
      </p:grpSpPr>
      <p:sp>
        <p:nvSpPr>
          <p:cNvPr id="326" name="Google Shape;326;p59"/>
          <p:cNvSpPr txBox="1"/>
          <p:nvPr/>
        </p:nvSpPr>
        <p:spPr>
          <a:xfrm>
            <a:off x="0" y="-169400"/>
            <a:ext cx="9024300" cy="58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lt" sz="2400" b="1">
                <a:solidFill>
                  <a:schemeClr val="dk1"/>
                </a:solidFill>
                <a:latin typeface="Times New Roman"/>
                <a:ea typeface="Times New Roman"/>
                <a:cs typeface="Times New Roman"/>
                <a:sym typeface="Times New Roman"/>
              </a:rPr>
              <a:t>                                   OLIMPINĖS ŽAIDYNĖS</a:t>
            </a:r>
            <a:endParaRPr sz="2400" b="1">
              <a:solidFill>
                <a:schemeClr val="dk1"/>
              </a:solidFill>
              <a:latin typeface="Times New Roman"/>
              <a:ea typeface="Times New Roman"/>
              <a:cs typeface="Times New Roman"/>
              <a:sym typeface="Times New Roman"/>
            </a:endParaRPr>
          </a:p>
        </p:txBody>
      </p:sp>
      <p:pic>
        <p:nvPicPr>
          <p:cNvPr id="327" name="Google Shape;327;p59" descr="Learn about the Olympics in this video for kids! You will learn about the modern Olympic Games and will also learn the history of this amazing, worldwide sports event!&#10;&#10;❤ Homeschool Pop? Join our team and get tattoos here: http://homeschoolpop.com&#10;&#10;☃ You are SO cool! Say hello below, we would love to hear from you!&#10;&#10;Thanks for watching this Homeschool Pop video on the modern Olympics and the history of the Olympic Games. We hope you join us again soon, we think you are AWESOME!&#10;&#10;&#10;&#10;Olympics for Kids | History and Modern Games" title="Olympics for Kids | Modern Games and Olympic History">
            <a:hlinkClick r:id="rId3"/>
          </p:cNvPr>
          <p:cNvPicPr preferRelativeResize="0"/>
          <p:nvPr/>
        </p:nvPicPr>
        <p:blipFill>
          <a:blip r:embed="rId4">
            <a:alphaModFix/>
          </a:blip>
          <a:stretch>
            <a:fillRect/>
          </a:stretch>
        </p:blipFill>
        <p:spPr>
          <a:xfrm>
            <a:off x="1324375" y="691500"/>
            <a:ext cx="6206075" cy="42966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31"/>
        <p:cNvGrpSpPr/>
        <p:nvPr/>
      </p:nvGrpSpPr>
      <p:grpSpPr>
        <a:xfrm>
          <a:off x="0" y="0"/>
          <a:ext cx="0" cy="0"/>
          <a:chOff x="0" y="0"/>
          <a:chExt cx="0" cy="0"/>
        </a:xfrm>
      </p:grpSpPr>
      <p:sp>
        <p:nvSpPr>
          <p:cNvPr id="332" name="Google Shape;332;p60"/>
          <p:cNvSpPr txBox="1"/>
          <p:nvPr/>
        </p:nvSpPr>
        <p:spPr>
          <a:xfrm>
            <a:off x="200200" y="-154000"/>
            <a:ext cx="8778000" cy="7854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1200"/>
              </a:spcBef>
              <a:spcAft>
                <a:spcPts val="1200"/>
              </a:spcAft>
              <a:buNone/>
            </a:pPr>
            <a:r>
              <a:rPr lang="lt" sz="1200">
                <a:solidFill>
                  <a:schemeClr val="dk1"/>
                </a:solidFill>
                <a:latin typeface="Times New Roman"/>
                <a:ea typeface="Times New Roman"/>
                <a:cs typeface="Times New Roman"/>
                <a:sym typeface="Times New Roman"/>
              </a:rPr>
              <a:t>                                                             </a:t>
            </a:r>
            <a:r>
              <a:rPr lang="lt" sz="2400">
                <a:solidFill>
                  <a:schemeClr val="dk1"/>
                </a:solidFill>
                <a:latin typeface="Times New Roman"/>
                <a:ea typeface="Times New Roman"/>
                <a:cs typeface="Times New Roman"/>
                <a:sym typeface="Times New Roman"/>
              </a:rPr>
              <a:t> </a:t>
            </a:r>
            <a:r>
              <a:rPr lang="lt" sz="2400" b="1">
                <a:solidFill>
                  <a:schemeClr val="dk1"/>
                </a:solidFill>
                <a:latin typeface="Times New Roman"/>
                <a:ea typeface="Times New Roman"/>
                <a:cs typeface="Times New Roman"/>
                <a:sym typeface="Times New Roman"/>
              </a:rPr>
              <a:t>SPRĘSK UŽDAVINUKUS.</a:t>
            </a:r>
            <a:endParaRPr sz="2400" b="1">
              <a:solidFill>
                <a:schemeClr val="dk1"/>
              </a:solidFill>
              <a:latin typeface="Times New Roman"/>
              <a:ea typeface="Times New Roman"/>
              <a:cs typeface="Times New Roman"/>
              <a:sym typeface="Times New Roman"/>
            </a:endParaRPr>
          </a:p>
        </p:txBody>
      </p:sp>
      <p:pic>
        <p:nvPicPr>
          <p:cNvPr id="333" name="Google Shape;333;p60"/>
          <p:cNvPicPr preferRelativeResize="0"/>
          <p:nvPr/>
        </p:nvPicPr>
        <p:blipFill>
          <a:blip r:embed="rId3">
            <a:alphaModFix/>
          </a:blip>
          <a:stretch>
            <a:fillRect/>
          </a:stretch>
        </p:blipFill>
        <p:spPr>
          <a:xfrm>
            <a:off x="583575" y="547200"/>
            <a:ext cx="3420325" cy="4412625"/>
          </a:xfrm>
          <a:prstGeom prst="rect">
            <a:avLst/>
          </a:prstGeom>
          <a:noFill/>
          <a:ln>
            <a:noFill/>
          </a:ln>
        </p:spPr>
      </p:pic>
      <p:pic>
        <p:nvPicPr>
          <p:cNvPr id="334" name="Google Shape;334;p60"/>
          <p:cNvPicPr preferRelativeResize="0"/>
          <p:nvPr/>
        </p:nvPicPr>
        <p:blipFill>
          <a:blip r:embed="rId4">
            <a:alphaModFix/>
          </a:blip>
          <a:stretch>
            <a:fillRect/>
          </a:stretch>
        </p:blipFill>
        <p:spPr>
          <a:xfrm>
            <a:off x="4986641" y="547200"/>
            <a:ext cx="3848609" cy="44126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38"/>
        <p:cNvGrpSpPr/>
        <p:nvPr/>
      </p:nvGrpSpPr>
      <p:grpSpPr>
        <a:xfrm>
          <a:off x="0" y="0"/>
          <a:ext cx="0" cy="0"/>
          <a:chOff x="0" y="0"/>
          <a:chExt cx="0" cy="0"/>
        </a:xfrm>
      </p:grpSpPr>
      <p:sp>
        <p:nvSpPr>
          <p:cNvPr id="339" name="Google Shape;339;p61"/>
          <p:cNvSpPr txBox="1"/>
          <p:nvPr/>
        </p:nvSpPr>
        <p:spPr>
          <a:xfrm>
            <a:off x="200200" y="-154000"/>
            <a:ext cx="8778000" cy="7854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1200"/>
              </a:spcBef>
              <a:spcAft>
                <a:spcPts val="1200"/>
              </a:spcAft>
              <a:buNone/>
            </a:pPr>
            <a:r>
              <a:rPr lang="lt" sz="1200">
                <a:solidFill>
                  <a:schemeClr val="dk1"/>
                </a:solidFill>
                <a:latin typeface="Times New Roman"/>
                <a:ea typeface="Times New Roman"/>
                <a:cs typeface="Times New Roman"/>
                <a:sym typeface="Times New Roman"/>
              </a:rPr>
              <a:t>                                                             </a:t>
            </a:r>
            <a:r>
              <a:rPr lang="lt" sz="2400">
                <a:solidFill>
                  <a:schemeClr val="dk1"/>
                </a:solidFill>
                <a:latin typeface="Times New Roman"/>
                <a:ea typeface="Times New Roman"/>
                <a:cs typeface="Times New Roman"/>
                <a:sym typeface="Times New Roman"/>
              </a:rPr>
              <a:t> </a:t>
            </a:r>
            <a:r>
              <a:rPr lang="lt" sz="2400" b="1">
                <a:solidFill>
                  <a:schemeClr val="dk1"/>
                </a:solidFill>
                <a:latin typeface="Times New Roman"/>
                <a:ea typeface="Times New Roman"/>
                <a:cs typeface="Times New Roman"/>
                <a:sym typeface="Times New Roman"/>
              </a:rPr>
              <a:t>SPRĘSK UŽDAVINUKUS.</a:t>
            </a:r>
            <a:endParaRPr sz="2400" b="1">
              <a:solidFill>
                <a:schemeClr val="dk1"/>
              </a:solidFill>
              <a:latin typeface="Times New Roman"/>
              <a:ea typeface="Times New Roman"/>
              <a:cs typeface="Times New Roman"/>
              <a:sym typeface="Times New Roman"/>
            </a:endParaRPr>
          </a:p>
        </p:txBody>
      </p:sp>
      <p:pic>
        <p:nvPicPr>
          <p:cNvPr id="340" name="Google Shape;340;p61"/>
          <p:cNvPicPr preferRelativeResize="0"/>
          <p:nvPr/>
        </p:nvPicPr>
        <p:blipFill>
          <a:blip r:embed="rId3">
            <a:alphaModFix/>
          </a:blip>
          <a:stretch>
            <a:fillRect/>
          </a:stretch>
        </p:blipFill>
        <p:spPr>
          <a:xfrm>
            <a:off x="475775" y="714375"/>
            <a:ext cx="3635950" cy="4198125"/>
          </a:xfrm>
          <a:prstGeom prst="rect">
            <a:avLst/>
          </a:prstGeom>
          <a:noFill/>
          <a:ln>
            <a:noFill/>
          </a:ln>
        </p:spPr>
      </p:pic>
      <p:pic>
        <p:nvPicPr>
          <p:cNvPr id="341" name="Google Shape;341;p61"/>
          <p:cNvPicPr preferRelativeResize="0"/>
          <p:nvPr/>
        </p:nvPicPr>
        <p:blipFill>
          <a:blip r:embed="rId4">
            <a:alphaModFix/>
          </a:blip>
          <a:stretch>
            <a:fillRect/>
          </a:stretch>
        </p:blipFill>
        <p:spPr>
          <a:xfrm>
            <a:off x="4861100" y="768275"/>
            <a:ext cx="3485550" cy="4090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532980" y="228300"/>
            <a:ext cx="3818170" cy="4606325"/>
          </a:xfrm>
          <a:prstGeom prst="rect">
            <a:avLst/>
          </a:prstGeom>
          <a:noFill/>
          <a:ln>
            <a:noFill/>
          </a:ln>
        </p:spPr>
      </p:pic>
      <p:pic>
        <p:nvPicPr>
          <p:cNvPr id="77" name="Google Shape;77;p17"/>
          <p:cNvPicPr preferRelativeResize="0"/>
          <p:nvPr/>
        </p:nvPicPr>
        <p:blipFill>
          <a:blip r:embed="rId4">
            <a:alphaModFix/>
          </a:blip>
          <a:stretch>
            <a:fillRect/>
          </a:stretch>
        </p:blipFill>
        <p:spPr>
          <a:xfrm>
            <a:off x="4807750" y="275300"/>
            <a:ext cx="3767675" cy="45123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45"/>
        <p:cNvGrpSpPr/>
        <p:nvPr/>
      </p:nvGrpSpPr>
      <p:grpSpPr>
        <a:xfrm>
          <a:off x="0" y="0"/>
          <a:ext cx="0" cy="0"/>
          <a:chOff x="0" y="0"/>
          <a:chExt cx="0" cy="0"/>
        </a:xfrm>
      </p:grpSpPr>
      <p:sp>
        <p:nvSpPr>
          <p:cNvPr id="346" name="Google Shape;346;p62"/>
          <p:cNvSpPr txBox="1"/>
          <p:nvPr/>
        </p:nvSpPr>
        <p:spPr>
          <a:xfrm>
            <a:off x="-61600" y="-154000"/>
            <a:ext cx="9205500" cy="78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2400" b="1">
                <a:solidFill>
                  <a:schemeClr val="dk1"/>
                </a:solidFill>
                <a:latin typeface="Times New Roman"/>
                <a:ea typeface="Times New Roman"/>
                <a:cs typeface="Times New Roman"/>
                <a:sym typeface="Times New Roman"/>
              </a:rPr>
              <a:t>  SUSKAIČIUOK KIEK KŪBELIŲ KIEKVIENOJE KRŪVELĖJE.</a:t>
            </a:r>
            <a:endParaRPr sz="2400" b="1">
              <a:solidFill>
                <a:schemeClr val="dk1"/>
              </a:solidFill>
              <a:latin typeface="Times New Roman"/>
              <a:ea typeface="Times New Roman"/>
              <a:cs typeface="Times New Roman"/>
              <a:sym typeface="Times New Roman"/>
            </a:endParaRPr>
          </a:p>
          <a:p>
            <a:pPr marL="228600" lvl="0" indent="0" algn="l" rtl="0">
              <a:lnSpc>
                <a:spcPct val="115000"/>
              </a:lnSpc>
              <a:spcBef>
                <a:spcPts val="1200"/>
              </a:spcBef>
              <a:spcAft>
                <a:spcPts val="1200"/>
              </a:spcAft>
              <a:buNone/>
            </a:pPr>
            <a:endParaRPr sz="2400" b="1">
              <a:solidFill>
                <a:schemeClr val="dk1"/>
              </a:solidFill>
              <a:latin typeface="Times New Roman"/>
              <a:ea typeface="Times New Roman"/>
              <a:cs typeface="Times New Roman"/>
              <a:sym typeface="Times New Roman"/>
            </a:endParaRPr>
          </a:p>
        </p:txBody>
      </p:sp>
      <p:pic>
        <p:nvPicPr>
          <p:cNvPr id="347" name="Google Shape;347;p62"/>
          <p:cNvPicPr preferRelativeResize="0"/>
          <p:nvPr/>
        </p:nvPicPr>
        <p:blipFill>
          <a:blip r:embed="rId3">
            <a:alphaModFix/>
          </a:blip>
          <a:stretch>
            <a:fillRect/>
          </a:stretch>
        </p:blipFill>
        <p:spPr>
          <a:xfrm>
            <a:off x="2202150" y="631400"/>
            <a:ext cx="4250325" cy="438890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1"/>
        <p:cNvGrpSpPr/>
        <p:nvPr/>
      </p:nvGrpSpPr>
      <p:grpSpPr>
        <a:xfrm>
          <a:off x="0" y="0"/>
          <a:ext cx="0" cy="0"/>
          <a:chOff x="0" y="0"/>
          <a:chExt cx="0" cy="0"/>
        </a:xfrm>
      </p:grpSpPr>
      <p:sp>
        <p:nvSpPr>
          <p:cNvPr id="352" name="Google Shape;352;p63"/>
          <p:cNvSpPr txBox="1">
            <a:spLocks noGrp="1"/>
          </p:cNvSpPr>
          <p:nvPr>
            <p:ph type="title"/>
          </p:nvPr>
        </p:nvSpPr>
        <p:spPr>
          <a:xfrm>
            <a:off x="5051100" y="2633350"/>
            <a:ext cx="3988500" cy="25872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lt" sz="1200">
                <a:latin typeface="Times New Roman"/>
                <a:ea typeface="Times New Roman"/>
                <a:cs typeface="Times New Roman"/>
                <a:sym typeface="Times New Roman"/>
              </a:rPr>
              <a:t>.</a:t>
            </a:r>
            <a:r>
              <a:rPr lang="lt" sz="700">
                <a:solidFill>
                  <a:schemeClr val="lt1"/>
                </a:solidFill>
                <a:latin typeface="Times New Roman"/>
                <a:ea typeface="Times New Roman"/>
                <a:cs typeface="Times New Roman"/>
                <a:sym typeface="Times New Roman"/>
              </a:rPr>
              <a:t>                    </a:t>
            </a:r>
            <a:r>
              <a:rPr lang="lt" sz="2400" b="1">
                <a:solidFill>
                  <a:schemeClr val="lt1"/>
                </a:solidFill>
                <a:latin typeface="Times New Roman"/>
                <a:ea typeface="Times New Roman"/>
                <a:cs typeface="Times New Roman"/>
                <a:sym typeface="Times New Roman"/>
              </a:rPr>
              <a:t>PAŽAISK DĖLIONES</a:t>
            </a:r>
            <a:endParaRPr sz="24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1100" u="sng">
                <a:solidFill>
                  <a:schemeClr val="lt1"/>
                </a:solidFill>
                <a:hlinkClick r:id="rId4"/>
              </a:rPr>
              <a:t>https://www.jigsawplanet.com/?rc=play&amp;pid=1bf7e11268fe</a:t>
            </a:r>
            <a:endParaRPr sz="1100" u="sng">
              <a:solidFill>
                <a:schemeClr val="lt1"/>
              </a:solidFill>
            </a:endParaRPr>
          </a:p>
          <a:p>
            <a:pPr marL="0" lvl="0" indent="0" algn="l" rtl="0">
              <a:lnSpc>
                <a:spcPct val="115000"/>
              </a:lnSpc>
              <a:spcBef>
                <a:spcPts val="1200"/>
              </a:spcBef>
              <a:spcAft>
                <a:spcPts val="0"/>
              </a:spcAft>
              <a:buClr>
                <a:schemeClr val="dk1"/>
              </a:buClr>
              <a:buSzPts val="1100"/>
              <a:buFont typeface="Arial"/>
              <a:buNone/>
            </a:pPr>
            <a:r>
              <a:rPr lang="lt" sz="1100" u="sng">
                <a:solidFill>
                  <a:schemeClr val="lt1"/>
                </a:solidFill>
                <a:hlinkClick r:id="rId5"/>
              </a:rPr>
              <a:t>https://www.jigsawplanet.com/?rc=play&amp;pid=3729dde95b6e</a:t>
            </a:r>
            <a:endParaRPr sz="1100" u="sng">
              <a:solidFill>
                <a:schemeClr val="lt1"/>
              </a:solidFill>
            </a:endParaRPr>
          </a:p>
          <a:p>
            <a:pPr marL="0" lvl="0" indent="0" algn="l" rtl="0">
              <a:lnSpc>
                <a:spcPct val="115000"/>
              </a:lnSpc>
              <a:spcBef>
                <a:spcPts val="1200"/>
              </a:spcBef>
              <a:spcAft>
                <a:spcPts val="0"/>
              </a:spcAft>
              <a:buNone/>
            </a:pPr>
            <a:r>
              <a:rPr lang="lt" sz="1100" u="sng">
                <a:solidFill>
                  <a:schemeClr val="lt1"/>
                </a:solidFill>
                <a:hlinkClick r:id="rId6"/>
              </a:rPr>
              <a:t>https://www.jigsawplanet.com/?rc=play&amp;pid=3e62acb0fcf2</a:t>
            </a:r>
            <a:endParaRPr sz="1100" u="sng">
              <a:solidFill>
                <a:schemeClr val="lt1"/>
              </a:solidFill>
            </a:endParaRPr>
          </a:p>
          <a:p>
            <a:pPr marL="0" lvl="0" indent="0" algn="l" rtl="0">
              <a:spcBef>
                <a:spcPts val="1200"/>
              </a:spcBef>
              <a:spcAft>
                <a:spcPts val="0"/>
              </a:spcAft>
              <a:buNone/>
            </a:pPr>
            <a:r>
              <a:rPr lang="lt" sz="1100" u="sng">
                <a:solidFill>
                  <a:schemeClr val="lt1"/>
                </a:solidFill>
                <a:hlinkClick r:id="rId7"/>
              </a:rPr>
              <a:t>https://www.jigsawplanet.com/?rc=play&amp;pid=3fab2dbb61e7</a:t>
            </a:r>
            <a:endParaRPr>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56"/>
        <p:cNvGrpSpPr/>
        <p:nvPr/>
      </p:nvGrpSpPr>
      <p:grpSpPr>
        <a:xfrm>
          <a:off x="0" y="0"/>
          <a:ext cx="0" cy="0"/>
          <a:chOff x="0" y="0"/>
          <a:chExt cx="0" cy="0"/>
        </a:xfrm>
      </p:grpSpPr>
      <p:sp>
        <p:nvSpPr>
          <p:cNvPr id="357" name="Google Shape;357;p64"/>
          <p:cNvSpPr txBox="1">
            <a:spLocks noGrp="1"/>
          </p:cNvSpPr>
          <p:nvPr>
            <p:ph type="title"/>
          </p:nvPr>
        </p:nvSpPr>
        <p:spPr>
          <a:xfrm>
            <a:off x="311700" y="0"/>
            <a:ext cx="8520600" cy="10473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lt" sz="2400" b="1">
                <a:latin typeface="Times New Roman"/>
                <a:ea typeface="Times New Roman"/>
                <a:cs typeface="Times New Roman"/>
                <a:sym typeface="Times New Roman"/>
              </a:rPr>
              <a:t>PRISIMINK IR SUSKAIČIUOK GEOMETRINES FIGŪRAS</a:t>
            </a:r>
            <a:endParaRPr sz="2400" b="1">
              <a:latin typeface="Times New Roman"/>
              <a:ea typeface="Times New Roman"/>
              <a:cs typeface="Times New Roman"/>
              <a:sym typeface="Times New Roman"/>
            </a:endParaRPr>
          </a:p>
          <a:p>
            <a:pPr marL="0" lvl="0" indent="0" algn="ctr" rtl="0">
              <a:spcBef>
                <a:spcPts val="1200"/>
              </a:spcBef>
              <a:spcAft>
                <a:spcPts val="0"/>
              </a:spcAft>
              <a:buNone/>
            </a:pPr>
            <a:endParaRPr/>
          </a:p>
        </p:txBody>
      </p:sp>
      <p:pic>
        <p:nvPicPr>
          <p:cNvPr id="358" name="Google Shape;358;p64"/>
          <p:cNvPicPr preferRelativeResize="0"/>
          <p:nvPr/>
        </p:nvPicPr>
        <p:blipFill>
          <a:blip r:embed="rId3">
            <a:alphaModFix/>
          </a:blip>
          <a:stretch>
            <a:fillRect/>
          </a:stretch>
        </p:blipFill>
        <p:spPr>
          <a:xfrm>
            <a:off x="400400" y="616000"/>
            <a:ext cx="5066499" cy="4234900"/>
          </a:xfrm>
          <a:prstGeom prst="rect">
            <a:avLst/>
          </a:prstGeom>
          <a:noFill/>
          <a:ln>
            <a:noFill/>
          </a:ln>
        </p:spPr>
      </p:pic>
      <p:pic>
        <p:nvPicPr>
          <p:cNvPr id="359" name="Google Shape;359;p64"/>
          <p:cNvPicPr preferRelativeResize="0"/>
          <p:nvPr/>
        </p:nvPicPr>
        <p:blipFill>
          <a:blip r:embed="rId4">
            <a:alphaModFix/>
          </a:blip>
          <a:stretch>
            <a:fillRect/>
          </a:stretch>
        </p:blipFill>
        <p:spPr>
          <a:xfrm>
            <a:off x="5682500" y="616000"/>
            <a:ext cx="3064525" cy="42349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3"/>
        <p:cNvGrpSpPr/>
        <p:nvPr/>
      </p:nvGrpSpPr>
      <p:grpSpPr>
        <a:xfrm>
          <a:off x="0" y="0"/>
          <a:ext cx="0" cy="0"/>
          <a:chOff x="0" y="0"/>
          <a:chExt cx="0" cy="0"/>
        </a:xfrm>
      </p:grpSpPr>
      <p:sp>
        <p:nvSpPr>
          <p:cNvPr id="364" name="Google Shape;364;p65"/>
          <p:cNvSpPr txBox="1">
            <a:spLocks noGrp="1"/>
          </p:cNvSpPr>
          <p:nvPr>
            <p:ph type="title"/>
          </p:nvPr>
        </p:nvSpPr>
        <p:spPr>
          <a:xfrm>
            <a:off x="311700" y="4450525"/>
            <a:ext cx="8520600" cy="8160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lt" sz="2400" b="1">
                <a:latin typeface="Times New Roman"/>
                <a:ea typeface="Times New Roman"/>
                <a:cs typeface="Times New Roman"/>
                <a:sym typeface="Times New Roman"/>
              </a:rPr>
              <a:t>                PASPORTUOK PRIEŠ KITUS DARBELIUS</a:t>
            </a:r>
            <a:endParaRPr sz="2400" b="1">
              <a:latin typeface="Times New Roman"/>
              <a:ea typeface="Times New Roman"/>
              <a:cs typeface="Times New Roman"/>
              <a:sym typeface="Times New Roman"/>
            </a:endParaRPr>
          </a:p>
          <a:p>
            <a:pPr marL="0" lvl="0" indent="0" algn="ctr" rtl="0">
              <a:spcBef>
                <a:spcPts val="1200"/>
              </a:spcBef>
              <a:spcAft>
                <a:spcPts val="0"/>
              </a:spcAft>
              <a:buNone/>
            </a:pPr>
            <a:endParaRPr sz="2400"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68"/>
        <p:cNvGrpSpPr/>
        <p:nvPr/>
      </p:nvGrpSpPr>
      <p:grpSpPr>
        <a:xfrm>
          <a:off x="0" y="0"/>
          <a:ext cx="0" cy="0"/>
          <a:chOff x="0" y="0"/>
          <a:chExt cx="0" cy="0"/>
        </a:xfrm>
      </p:grpSpPr>
      <p:sp>
        <p:nvSpPr>
          <p:cNvPr id="369" name="Google Shape;369;p66"/>
          <p:cNvSpPr txBox="1">
            <a:spLocks noGrp="1"/>
          </p:cNvSpPr>
          <p:nvPr>
            <p:ph type="title"/>
          </p:nvPr>
        </p:nvSpPr>
        <p:spPr>
          <a:xfrm>
            <a:off x="311700" y="0"/>
            <a:ext cx="8520600" cy="831600"/>
          </a:xfrm>
          <a:prstGeom prst="rect">
            <a:avLst/>
          </a:prstGeom>
        </p:spPr>
        <p:txBody>
          <a:bodyPr spcFirstLastPara="1" wrap="square" lIns="91425" tIns="91425" rIns="91425" bIns="91425" anchor="ctr" anchorCtr="0">
            <a:noAutofit/>
          </a:bodyPr>
          <a:lstStyle/>
          <a:p>
            <a:pPr marL="0" lvl="0" indent="0" algn="l" rtl="0">
              <a:lnSpc>
                <a:spcPct val="115000"/>
              </a:lnSpc>
              <a:spcBef>
                <a:spcPts val="2400"/>
              </a:spcBef>
              <a:spcAft>
                <a:spcPts val="0"/>
              </a:spcAft>
              <a:buClr>
                <a:schemeClr val="dk1"/>
              </a:buClr>
              <a:buSzPts val="1100"/>
              <a:buFont typeface="Arial"/>
              <a:buNone/>
            </a:pPr>
            <a:r>
              <a:rPr lang="lt" sz="2400">
                <a:latin typeface="Times New Roman"/>
                <a:ea typeface="Times New Roman"/>
                <a:cs typeface="Times New Roman"/>
                <a:sym typeface="Times New Roman"/>
              </a:rPr>
              <a:t>              </a:t>
            </a:r>
            <a:r>
              <a:rPr lang="lt" sz="2400" b="1">
                <a:latin typeface="Times New Roman"/>
                <a:ea typeface="Times New Roman"/>
                <a:cs typeface="Times New Roman"/>
                <a:sym typeface="Times New Roman"/>
              </a:rPr>
              <a:t>                   LINKSMAS ŠOKIS </a:t>
            </a:r>
            <a:endParaRPr sz="2400" b="1">
              <a:latin typeface="Times New Roman"/>
              <a:ea typeface="Times New Roman"/>
              <a:cs typeface="Times New Roman"/>
              <a:sym typeface="Times New Roman"/>
            </a:endParaRPr>
          </a:p>
          <a:p>
            <a:pPr marL="0" lvl="0" indent="0" algn="ctr" rtl="0">
              <a:spcBef>
                <a:spcPts val="600"/>
              </a:spcBef>
              <a:spcAft>
                <a:spcPts val="0"/>
              </a:spcAft>
              <a:buNone/>
            </a:pPr>
            <a:endParaRPr/>
          </a:p>
        </p:txBody>
      </p:sp>
      <p:pic>
        <p:nvPicPr>
          <p:cNvPr id="370" name="Google Shape;370;p66" descr="Vaizdo medžiaga su muzika, kurią galima naudoti pamokų ar judriųjų pertraukų metu. O galbūt pradėti kiekvieną rytą?" title="Olimpinė savaitė. Linksmas šokis pradinukams">
            <a:hlinkClick r:id="rId3"/>
          </p:cNvPr>
          <p:cNvPicPr preferRelativeResize="0"/>
          <p:nvPr/>
        </p:nvPicPr>
        <p:blipFill>
          <a:blip r:embed="rId4">
            <a:alphaModFix/>
          </a:blip>
          <a:stretch>
            <a:fillRect/>
          </a:stretch>
        </p:blipFill>
        <p:spPr>
          <a:xfrm>
            <a:off x="1124175" y="662175"/>
            <a:ext cx="6036676" cy="43490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74"/>
        <p:cNvGrpSpPr/>
        <p:nvPr/>
      </p:nvGrpSpPr>
      <p:grpSpPr>
        <a:xfrm>
          <a:off x="0" y="0"/>
          <a:ext cx="0" cy="0"/>
          <a:chOff x="0" y="0"/>
          <a:chExt cx="0" cy="0"/>
        </a:xfrm>
      </p:grpSpPr>
      <p:pic>
        <p:nvPicPr>
          <p:cNvPr id="375" name="Google Shape;375;p67"/>
          <p:cNvPicPr preferRelativeResize="0"/>
          <p:nvPr/>
        </p:nvPicPr>
        <p:blipFill>
          <a:blip r:embed="rId3">
            <a:alphaModFix/>
          </a:blip>
          <a:stretch>
            <a:fillRect/>
          </a:stretch>
        </p:blipFill>
        <p:spPr>
          <a:xfrm>
            <a:off x="152400" y="152400"/>
            <a:ext cx="1771650" cy="2352675"/>
          </a:xfrm>
          <a:prstGeom prst="rect">
            <a:avLst/>
          </a:prstGeom>
          <a:noFill/>
          <a:ln>
            <a:noFill/>
          </a:ln>
        </p:spPr>
      </p:pic>
      <p:pic>
        <p:nvPicPr>
          <p:cNvPr id="376" name="Google Shape;376;p67"/>
          <p:cNvPicPr preferRelativeResize="0"/>
          <p:nvPr/>
        </p:nvPicPr>
        <p:blipFill>
          <a:blip r:embed="rId4">
            <a:alphaModFix/>
          </a:blip>
          <a:stretch>
            <a:fillRect/>
          </a:stretch>
        </p:blipFill>
        <p:spPr>
          <a:xfrm>
            <a:off x="2076450" y="152400"/>
            <a:ext cx="3324225" cy="2362200"/>
          </a:xfrm>
          <a:prstGeom prst="rect">
            <a:avLst/>
          </a:prstGeom>
          <a:noFill/>
          <a:ln>
            <a:noFill/>
          </a:ln>
        </p:spPr>
      </p:pic>
      <p:pic>
        <p:nvPicPr>
          <p:cNvPr id="377" name="Google Shape;377;p67"/>
          <p:cNvPicPr preferRelativeResize="0"/>
          <p:nvPr/>
        </p:nvPicPr>
        <p:blipFill>
          <a:blip r:embed="rId5">
            <a:alphaModFix/>
          </a:blip>
          <a:stretch>
            <a:fillRect/>
          </a:stretch>
        </p:blipFill>
        <p:spPr>
          <a:xfrm>
            <a:off x="5553075" y="171450"/>
            <a:ext cx="1438400" cy="2324100"/>
          </a:xfrm>
          <a:prstGeom prst="rect">
            <a:avLst/>
          </a:prstGeom>
          <a:noFill/>
          <a:ln>
            <a:noFill/>
          </a:ln>
        </p:spPr>
      </p:pic>
      <p:pic>
        <p:nvPicPr>
          <p:cNvPr id="378" name="Google Shape;378;p67"/>
          <p:cNvPicPr preferRelativeResize="0"/>
          <p:nvPr/>
        </p:nvPicPr>
        <p:blipFill>
          <a:blip r:embed="rId6">
            <a:alphaModFix/>
          </a:blip>
          <a:stretch>
            <a:fillRect/>
          </a:stretch>
        </p:blipFill>
        <p:spPr>
          <a:xfrm>
            <a:off x="7212175" y="233850"/>
            <a:ext cx="1581050" cy="2261700"/>
          </a:xfrm>
          <a:prstGeom prst="rect">
            <a:avLst/>
          </a:prstGeom>
          <a:noFill/>
          <a:ln>
            <a:noFill/>
          </a:ln>
        </p:spPr>
      </p:pic>
      <p:pic>
        <p:nvPicPr>
          <p:cNvPr id="379" name="Google Shape;379;p67"/>
          <p:cNvPicPr preferRelativeResize="0"/>
          <p:nvPr/>
        </p:nvPicPr>
        <p:blipFill>
          <a:blip r:embed="rId7">
            <a:alphaModFix/>
          </a:blip>
          <a:stretch>
            <a:fillRect/>
          </a:stretch>
        </p:blipFill>
        <p:spPr>
          <a:xfrm>
            <a:off x="152400" y="2647200"/>
            <a:ext cx="2819750" cy="2324100"/>
          </a:xfrm>
          <a:prstGeom prst="rect">
            <a:avLst/>
          </a:prstGeom>
          <a:noFill/>
          <a:ln>
            <a:noFill/>
          </a:ln>
        </p:spPr>
      </p:pic>
      <p:pic>
        <p:nvPicPr>
          <p:cNvPr id="380" name="Google Shape;380;p67"/>
          <p:cNvPicPr preferRelativeResize="0"/>
          <p:nvPr/>
        </p:nvPicPr>
        <p:blipFill>
          <a:blip r:embed="rId8">
            <a:alphaModFix/>
          </a:blip>
          <a:stretch>
            <a:fillRect/>
          </a:stretch>
        </p:blipFill>
        <p:spPr>
          <a:xfrm>
            <a:off x="3124550" y="2667000"/>
            <a:ext cx="1565792" cy="2261700"/>
          </a:xfrm>
          <a:prstGeom prst="rect">
            <a:avLst/>
          </a:prstGeom>
          <a:noFill/>
          <a:ln>
            <a:noFill/>
          </a:ln>
        </p:spPr>
      </p:pic>
      <p:pic>
        <p:nvPicPr>
          <p:cNvPr id="381" name="Google Shape;381;p67"/>
          <p:cNvPicPr preferRelativeResize="0"/>
          <p:nvPr/>
        </p:nvPicPr>
        <p:blipFill>
          <a:blip r:embed="rId9">
            <a:alphaModFix/>
          </a:blip>
          <a:stretch>
            <a:fillRect/>
          </a:stretch>
        </p:blipFill>
        <p:spPr>
          <a:xfrm>
            <a:off x="4842750" y="2667000"/>
            <a:ext cx="2148725" cy="2261700"/>
          </a:xfrm>
          <a:prstGeom prst="rect">
            <a:avLst/>
          </a:prstGeom>
          <a:noFill/>
          <a:ln>
            <a:noFill/>
          </a:ln>
        </p:spPr>
      </p:pic>
      <p:pic>
        <p:nvPicPr>
          <p:cNvPr id="382" name="Google Shape;382;p67"/>
          <p:cNvPicPr preferRelativeResize="0"/>
          <p:nvPr/>
        </p:nvPicPr>
        <p:blipFill>
          <a:blip r:embed="rId10">
            <a:alphaModFix/>
          </a:blip>
          <a:stretch>
            <a:fillRect/>
          </a:stretch>
        </p:blipFill>
        <p:spPr>
          <a:xfrm>
            <a:off x="7278233" y="2667000"/>
            <a:ext cx="1514992" cy="22617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386"/>
        <p:cNvGrpSpPr/>
        <p:nvPr/>
      </p:nvGrpSpPr>
      <p:grpSpPr>
        <a:xfrm>
          <a:off x="0" y="0"/>
          <a:ext cx="0" cy="0"/>
          <a:chOff x="0" y="0"/>
          <a:chExt cx="0" cy="0"/>
        </a:xfrm>
      </p:grpSpPr>
      <p:pic>
        <p:nvPicPr>
          <p:cNvPr id="387" name="Google Shape;387;p68"/>
          <p:cNvPicPr preferRelativeResize="0"/>
          <p:nvPr/>
        </p:nvPicPr>
        <p:blipFill>
          <a:blip r:embed="rId3">
            <a:alphaModFix/>
          </a:blip>
          <a:stretch>
            <a:fillRect/>
          </a:stretch>
        </p:blipFill>
        <p:spPr>
          <a:xfrm>
            <a:off x="152400" y="152400"/>
            <a:ext cx="1983250" cy="2788950"/>
          </a:xfrm>
          <a:prstGeom prst="rect">
            <a:avLst/>
          </a:prstGeom>
          <a:noFill/>
          <a:ln>
            <a:noFill/>
          </a:ln>
        </p:spPr>
      </p:pic>
      <p:pic>
        <p:nvPicPr>
          <p:cNvPr id="388" name="Google Shape;388;p68"/>
          <p:cNvPicPr preferRelativeResize="0"/>
          <p:nvPr/>
        </p:nvPicPr>
        <p:blipFill>
          <a:blip r:embed="rId4">
            <a:alphaModFix/>
          </a:blip>
          <a:stretch>
            <a:fillRect/>
          </a:stretch>
        </p:blipFill>
        <p:spPr>
          <a:xfrm>
            <a:off x="2453100" y="188825"/>
            <a:ext cx="2032565" cy="2788950"/>
          </a:xfrm>
          <a:prstGeom prst="rect">
            <a:avLst/>
          </a:prstGeom>
          <a:noFill/>
          <a:ln>
            <a:noFill/>
          </a:ln>
        </p:spPr>
      </p:pic>
      <p:pic>
        <p:nvPicPr>
          <p:cNvPr id="389" name="Google Shape;389;p68"/>
          <p:cNvPicPr preferRelativeResize="0"/>
          <p:nvPr/>
        </p:nvPicPr>
        <p:blipFill>
          <a:blip r:embed="rId5">
            <a:alphaModFix/>
          </a:blip>
          <a:stretch>
            <a:fillRect/>
          </a:stretch>
        </p:blipFill>
        <p:spPr>
          <a:xfrm>
            <a:off x="5087755" y="188824"/>
            <a:ext cx="3695070" cy="2788950"/>
          </a:xfrm>
          <a:prstGeom prst="rect">
            <a:avLst/>
          </a:prstGeom>
          <a:noFill/>
          <a:ln>
            <a:noFill/>
          </a:ln>
        </p:spPr>
      </p:pic>
      <p:pic>
        <p:nvPicPr>
          <p:cNvPr id="390" name="Google Shape;390;p68"/>
          <p:cNvPicPr preferRelativeResize="0"/>
          <p:nvPr/>
        </p:nvPicPr>
        <p:blipFill>
          <a:blip r:embed="rId6">
            <a:alphaModFix/>
          </a:blip>
          <a:stretch>
            <a:fillRect/>
          </a:stretch>
        </p:blipFill>
        <p:spPr>
          <a:xfrm>
            <a:off x="152412" y="3237963"/>
            <a:ext cx="2421801" cy="1722337"/>
          </a:xfrm>
          <a:prstGeom prst="rect">
            <a:avLst/>
          </a:prstGeom>
          <a:noFill/>
          <a:ln>
            <a:noFill/>
          </a:ln>
        </p:spPr>
      </p:pic>
      <p:pic>
        <p:nvPicPr>
          <p:cNvPr id="391" name="Google Shape;391;p68"/>
          <p:cNvPicPr preferRelativeResize="0"/>
          <p:nvPr/>
        </p:nvPicPr>
        <p:blipFill>
          <a:blip r:embed="rId7">
            <a:alphaModFix/>
          </a:blip>
          <a:stretch>
            <a:fillRect/>
          </a:stretch>
        </p:blipFill>
        <p:spPr>
          <a:xfrm>
            <a:off x="2934524" y="3237975"/>
            <a:ext cx="2583476" cy="1722325"/>
          </a:xfrm>
          <a:prstGeom prst="rect">
            <a:avLst/>
          </a:prstGeom>
          <a:noFill/>
          <a:ln>
            <a:noFill/>
          </a:ln>
        </p:spPr>
      </p:pic>
      <p:pic>
        <p:nvPicPr>
          <p:cNvPr id="392" name="Google Shape;392;p68"/>
          <p:cNvPicPr preferRelativeResize="0"/>
          <p:nvPr/>
        </p:nvPicPr>
        <p:blipFill>
          <a:blip r:embed="rId8">
            <a:alphaModFix/>
          </a:blip>
          <a:stretch>
            <a:fillRect/>
          </a:stretch>
        </p:blipFill>
        <p:spPr>
          <a:xfrm>
            <a:off x="6082974" y="3163732"/>
            <a:ext cx="2583475" cy="171956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6"/>
        <p:cNvGrpSpPr/>
        <p:nvPr/>
      </p:nvGrpSpPr>
      <p:grpSpPr>
        <a:xfrm>
          <a:off x="0" y="0"/>
          <a:ext cx="0" cy="0"/>
          <a:chOff x="0" y="0"/>
          <a:chExt cx="0" cy="0"/>
        </a:xfrm>
      </p:grpSpPr>
      <p:sp>
        <p:nvSpPr>
          <p:cNvPr id="397" name="Google Shape;397;p69"/>
          <p:cNvSpPr/>
          <p:nvPr/>
        </p:nvSpPr>
        <p:spPr>
          <a:xfrm>
            <a:off x="292600" y="3988525"/>
            <a:ext cx="8639223" cy="1154976"/>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0000"/>
                </a:solidFill>
                <a:latin typeface="Arial"/>
              </a:rPr>
              <a:t>SVEIKAME KŪNE, SVEIKA SIELA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1"/>
        <p:cNvGrpSpPr/>
        <p:nvPr/>
      </p:nvGrpSpPr>
      <p:grpSpPr>
        <a:xfrm>
          <a:off x="0" y="0"/>
          <a:ext cx="0" cy="0"/>
          <a:chOff x="0" y="0"/>
          <a:chExt cx="0" cy="0"/>
        </a:xfrm>
      </p:grpSpPr>
      <p:pic>
        <p:nvPicPr>
          <p:cNvPr id="82" name="Google Shape;82;p18"/>
          <p:cNvPicPr preferRelativeResize="0"/>
          <p:nvPr/>
        </p:nvPicPr>
        <p:blipFill>
          <a:blip r:embed="rId3">
            <a:alphaModFix/>
          </a:blip>
          <a:stretch>
            <a:fillRect/>
          </a:stretch>
        </p:blipFill>
        <p:spPr>
          <a:xfrm>
            <a:off x="228300" y="407550"/>
            <a:ext cx="4343700" cy="4427075"/>
          </a:xfrm>
          <a:prstGeom prst="rect">
            <a:avLst/>
          </a:prstGeom>
          <a:noFill/>
          <a:ln>
            <a:noFill/>
          </a:ln>
        </p:spPr>
      </p:pic>
      <p:pic>
        <p:nvPicPr>
          <p:cNvPr id="83" name="Google Shape;83;p18"/>
          <p:cNvPicPr preferRelativeResize="0"/>
          <p:nvPr/>
        </p:nvPicPr>
        <p:blipFill>
          <a:blip r:embed="rId4">
            <a:alphaModFix/>
          </a:blip>
          <a:stretch>
            <a:fillRect/>
          </a:stretch>
        </p:blipFill>
        <p:spPr>
          <a:xfrm>
            <a:off x="4915200" y="407550"/>
            <a:ext cx="3948275" cy="4279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body" idx="1"/>
          </p:nvPr>
        </p:nvSpPr>
        <p:spPr>
          <a:xfrm>
            <a:off x="311700" y="3572250"/>
            <a:ext cx="8520600" cy="996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                      FILMUKAI APIE SPORTĄ</a:t>
            </a: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11700" y="-147725"/>
            <a:ext cx="8520600" cy="8595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3000" b="1">
                <a:latin typeface="Times New Roman"/>
                <a:ea typeface="Times New Roman"/>
                <a:cs typeface="Times New Roman"/>
                <a:sym typeface="Times New Roman"/>
              </a:rPr>
              <a:t>         NA, PALAUK, VASAROS OLIMPIADA</a:t>
            </a:r>
            <a:endParaRPr sz="3000" b="1">
              <a:latin typeface="Times New Roman"/>
              <a:ea typeface="Times New Roman"/>
              <a:cs typeface="Times New Roman"/>
              <a:sym typeface="Times New Roman"/>
            </a:endParaRPr>
          </a:p>
          <a:p>
            <a:pPr marL="0" lvl="0" indent="0" algn="l" rtl="0">
              <a:spcBef>
                <a:spcPts val="1200"/>
              </a:spcBef>
              <a:spcAft>
                <a:spcPts val="0"/>
              </a:spcAft>
              <a:buNone/>
            </a:pPr>
            <a:endParaRPr/>
          </a:p>
        </p:txBody>
      </p:sp>
      <p:pic>
        <p:nvPicPr>
          <p:cNvPr id="94" name="Google Shape;94;p20" title="&quot;Wilk i Zając&quot; Olimpiada 1980">
            <a:hlinkClick r:id="rId3"/>
          </p:cNvPr>
          <p:cNvPicPr preferRelativeResize="0"/>
          <p:nvPr/>
        </p:nvPicPr>
        <p:blipFill>
          <a:blip r:embed="rId4">
            <a:alphaModFix/>
          </a:blip>
          <a:stretch>
            <a:fillRect/>
          </a:stretch>
        </p:blipFill>
        <p:spPr>
          <a:xfrm>
            <a:off x="1181800" y="864175"/>
            <a:ext cx="6916200" cy="4279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311700" y="-147725"/>
            <a:ext cx="8520600" cy="8595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3000" b="1">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     </a:t>
            </a:r>
            <a:r>
              <a:rPr lang="lt" sz="3000" b="1">
                <a:latin typeface="Times New Roman"/>
                <a:ea typeface="Times New Roman"/>
                <a:cs typeface="Times New Roman"/>
                <a:sym typeface="Times New Roman"/>
              </a:rPr>
              <a:t>METEORAS:</a:t>
            </a:r>
            <a:r>
              <a:rPr lang="lt" sz="3000" b="1">
                <a:solidFill>
                  <a:srgbClr val="000000"/>
                </a:solidFill>
                <a:latin typeface="Times New Roman"/>
                <a:ea typeface="Times New Roman"/>
                <a:cs typeface="Times New Roman"/>
                <a:sym typeface="Times New Roman"/>
              </a:rPr>
              <a:t> ĮVARTĮ, ĮVARTĮ!</a:t>
            </a:r>
            <a:endParaRPr sz="3000" b="1">
              <a:solidFill>
                <a:srgbClr val="000000"/>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000" b="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00" name="Google Shape;100;p21"/>
          <p:cNvSpPr txBox="1"/>
          <p:nvPr/>
        </p:nvSpPr>
        <p:spPr>
          <a:xfrm>
            <a:off x="188025" y="4391450"/>
            <a:ext cx="7922700" cy="64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lt"/>
              <a:t> </a:t>
            </a:r>
            <a:r>
              <a:rPr lang="lt" sz="1800">
                <a:solidFill>
                  <a:schemeClr val="lt1"/>
                </a:solidFill>
                <a:latin typeface="Times New Roman"/>
                <a:ea typeface="Times New Roman"/>
                <a:cs typeface="Times New Roman"/>
                <a:sym typeface="Times New Roman"/>
              </a:rPr>
              <a:t>NUORODA  ČIA      </a:t>
            </a:r>
            <a:r>
              <a:rPr lang="lt" sz="1800" u="sng">
                <a:solidFill>
                  <a:schemeClr val="lt1"/>
                </a:solidFill>
                <a:latin typeface="Times New Roman"/>
                <a:ea typeface="Times New Roman"/>
                <a:cs typeface="Times New Roman"/>
                <a:sym typeface="Times New Roman"/>
                <a:hlinkClick r:id="rId3"/>
              </a:rPr>
              <a:t>https://www.vaikams.lt/filmukai/ivarti-ivarti.html</a:t>
            </a:r>
            <a:endParaRPr sz="1800" u="sng">
              <a:solidFill>
                <a:schemeClr val="lt1"/>
              </a:solidFill>
              <a:latin typeface="Times New Roman"/>
              <a:ea typeface="Times New Roman"/>
              <a:cs typeface="Times New Roman"/>
              <a:sym typeface="Times New Roman"/>
            </a:endParaRPr>
          </a:p>
        </p:txBody>
      </p:sp>
      <p:pic>
        <p:nvPicPr>
          <p:cNvPr id="101" name="Google Shape;101;p21" descr="Daugiau senosios animacijos galite rasti adresu: http://www.pasakos.lt/senoji-animacija/." title="Meteoras: Įvartį, Įvartį (1964)">
            <a:hlinkClick r:id="rId4"/>
          </p:cNvPr>
          <p:cNvPicPr preferRelativeResize="0"/>
          <p:nvPr/>
        </p:nvPicPr>
        <p:blipFill>
          <a:blip r:embed="rId5">
            <a:alphaModFix/>
          </a:blip>
          <a:stretch>
            <a:fillRect/>
          </a:stretch>
        </p:blipFill>
        <p:spPr>
          <a:xfrm>
            <a:off x="1899475" y="711775"/>
            <a:ext cx="5231350" cy="4169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On-screen Show (16:9)</PresentationFormat>
  <Paragraphs>184</Paragraphs>
  <Slides>57</Slides>
  <Notes>57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Times New Roman</vt:lpstr>
      <vt:lpstr>Simple Light</vt:lpstr>
      <vt:lpstr>PowerPoint Presentation</vt:lpstr>
      <vt:lpstr>       APŽIŪRĖK  SAVO ŠEIMOS NARIŲ LAIMĖTUS PRIZUS,           IŠSIAIŠKINK KOKIOJE SPORTO ŠAKOJE JIE IŠKOVOTI.   </vt:lpstr>
      <vt:lpstr>PowerPoint Presentation</vt:lpstr>
      <vt:lpstr>PowerPoint Presentation</vt:lpstr>
      <vt:lpstr>PowerPoint Presentation</vt:lpstr>
      <vt:lpstr>PowerPoint Presentation</vt:lpstr>
      <vt:lpstr>PowerPoint Presentation</vt:lpstr>
      <vt:lpstr>         NA, PALAUK, VASAROS OLIMPIADA </vt:lpstr>
      <vt:lpstr>                METEORAS: ĮVARTĮ, ĮVARTĮ!  </vt:lpstr>
      <vt:lpstr>                     „BRANGUS KREPŠINI“  </vt:lpstr>
      <vt:lpstr>PowerPoint Presentation</vt:lpstr>
      <vt:lpstr>           OLIMPINIŲ ŽAIDYNIŲ SIMBOLIAI</vt:lpstr>
      <vt:lpstr>SPORTO ISTORIJA                                                                                          </vt:lpstr>
      <vt:lpstr>   ĮVARDINK IR APIBŪDINK SPORTO ŠAKAS                                                                                          </vt:lpstr>
      <vt:lpstr>         SURASK TINKANČIĄ  PRIEMONĘ SPORTO ŠAKAI   </vt:lpstr>
      <vt:lpstr>                                                                                 SKAIČIUOK IR UŽRAŠYK  ŽAIDIMO            ,,TAIKLIOJI  RANKA" SURINKTUS TAŠKUS</vt:lpstr>
      <vt:lpstr>                                                                                     ŽAISK SU TĖVELIAIS IR KITAIS ŠEIMOS                      NARIAIS  „LINKSMASIAS  ESTAFETĖS“   </vt:lpstr>
      <vt:lpstr>                                                                                               ŽAISK SU TĖVELIAIS IR KITAIS ŠEIMOS                      NARIAIS  „LINKSMĄSIAS  ESTAFETĖS“   </vt:lpstr>
      <vt:lpstr>                      ATLIK MANKŠTELĘ NAUDODAMAS KAULIUKĄ </vt:lpstr>
      <vt:lpstr>                     KAS PRIVERČIA RAUMENIS AUGTI?  </vt:lpstr>
      <vt:lpstr>                       UŽRIŠTOMIS AKIMIS KLAUSYK, NUSTATYK                 KOKIOS SPORTO ŠAKOS PRIEMONĖ NAUDOJAMA </vt:lpstr>
      <vt:lpstr>       ROBOTUKAS MOKO KAIP TEISINGAI MANKŠTINTIS </vt:lpstr>
      <vt:lpstr>       PRISIMINK  IR RASK  ENCIKLOPEDIJOJE ĮVAIRIAS SPORTO ŠAKAS,  ATSPAUSDINK  ŽODŽIUS SU ĮVAIRIAIS ŠTAMPUKAIS. ŽODŽIUOSE RASK BALSES IR PRIEBALSES.  PASTEBĖS GARSŲ PANAŠUMUS IR SKIRTUMUS. </vt:lpstr>
      <vt:lpstr>                    SPORTO ŠAKŲ KLASIFIKACIJA </vt:lpstr>
      <vt:lpstr>                    SPORTO ŠAKŲ KLASIFIKACIJA </vt:lpstr>
      <vt:lpstr>                    SPORTO ŠAKŲ KLASIFIKACIJA </vt:lpstr>
      <vt:lpstr>                    SPORTO ŠAKŲ KLASIFIKACIJA </vt:lpstr>
      <vt:lpstr>     RŪŠIAVIMO  ŽAIDIMAS ,,SPORTO ŠAKOS”                        </vt:lpstr>
      <vt:lpstr> PRISTATYK  SAVO MĖGIAMIAUSIĄ              SPORTO ŠAKĄ. </vt:lpstr>
      <vt:lpstr>                      ĮVARDINK KOKIAI SPORTO ŠAKAI                         REIKALINGOS ŠIOS PRIEMONĖS. </vt:lpstr>
      <vt:lpstr>                                         NUBRĖŠK KAMUOLIO KELIĄ </vt:lpstr>
      <vt:lpstr>    PRISIMINK IR UŽRAŠYK PATARLES      APIE SPORTĄ  SVEIKĄ GYVENSENĄ. </vt:lpstr>
      <vt:lpstr>1. NEPERŠOKĘS GRIOVIO NESAKYK OP. 2. GERKITE POMIDORŲ SULTIS! SULTYS - TAI SVEIKATA. SVEIKATA - TAI SPORTAS. SPORTAS - TAI PERGALĖS.                                                                                                                                                                                3. JEI NEBĖGIOJI, KOL SVEIKAS, TEKS PABĖGIOTI, KAI SUSIRGSI .                                                                                            4. SVEIKAME KŪNE - SVEIKA SIELA.                                                                                                                                   5. JAUNATVĖ IR SVEIKATA, SENATVĖ IR LIGA YRA VIENA SU KITA SURAKINTA                                                     6. LIGA RAITA JOJA, SVEIKATA PĖSČIA VAIKŠČIOJA.                                                                                                                                                          7. TU TAIP SERGI, KAIP AŠ SVEIKAS.                                                                                                                                                             8. KUR SVEIKATOS NĖRA, TEN IR LAIMĖS NERASI.                                                                                                                               </vt:lpstr>
      <vt:lpstr> PERSKAITYK  IR UŽRAŠYK  MĮSLES  APIE SPORTĄ BEI  SVEIKĄ GYVENSENĄ. </vt:lpstr>
      <vt:lpstr>DVI GALVOS, DVI RANKOS, ŠEŠIOS KOJOS, O EINA KETURIOM. (RAITELIS JOJA) 2. ATBĖGO KIPŠYTIS UŽRIETĘS NOSYTĘ. (ROGĖS) 3. BE ARKLIŲ, O PRIEŠ KALNĄ LIPA. (AUTOMOBILIAI) 4. BE PRADŽIOS, BE PABAIGOS, BET NE DIEVAS. (RATAS) 5. BE RANKŲ, BE KOJŲ RAITAS JODINĖJA. (BALNAS) 6. DIENĄ GYVUS NEŠIOJA, NAKTĮ KROSNĮ DABOJA. (BATAI) </vt:lpstr>
      <vt:lpstr>          IŠMOK PASIRINKTĄ             EILĖRAŠTUKĄ         APIE SPORTĄ ,               SVEIKATĄ. </vt:lpstr>
      <vt:lpstr>JONAS LEKAS                                                                                                                       FUTBOLAS VIENS, DU, TRYS!                                                                                                                                                                                         MANO ŠITOKS PAPROTYS!                                                                                                                                                                        ŽAISTI FUTBOLĄ KASDIENĄ,                                                                                                                                                                      SPARDYT KAMUOLĮ Į SIENĄ.                                                                                                                                                                              O KAI DRAUGUI PASAKIAU,                                                                                                                                                                       JAM PATIKO DAR LABIAU.                                                                                                                                                                   SUSITIKĘ ĄŽUOLYNE                                                                                                                                                                         SPARDĖM KAMUOLĮ AIKŠTYNE,                                                                                                                                                       NUGALĖJOME VISUS                                                                                                                                                                                SAVO AMŽIAUS BERNIUKUS</vt:lpstr>
      <vt:lpstr>  AUSTĖJA MINKEVIČIŪTĖ OLIMPINĖS ŽAIDYNĖS LONDONE   JAU NUO SENO ŽMONĖS ŽINO – SPORTAS GRŪDINA IR GYDO. JEI SPORTUOSI – BŪSI SVEIKAS, AR  SUAUGĘS TU, AR VAIKAS.  PIRKIT DVIRATĮ AR VALTĮ, KAMUOLĮ KREPŠINIO. BOKSO PIRŠTINES, RAKETĘ AR NET BALNĄ ŽIRGO.   </vt:lpstr>
      <vt:lpstr>                                PASKAITYK </vt:lpstr>
      <vt:lpstr>                                                                            PASAKA APIE SVEIKATĄ Vienoje šalyje gyveno karalaitis. Jis dažnai sirgo. Pasikvietęs kartą savo vyriausiąjį ministrą paklausė: - Kodėl aš taip dažnai sergu? Atrodo, saugojuosi: niekada nevaikščioju lyjant, visada šiltai rengiuosi, valgau geriausią maistą. Bet štai nuolat persišaldau, dažnai kosėju ir sloguoju. Kodėl? - Jūsų sveikatai turtų ir prabangaus gyvenimo nereikia, - atsakė ministras. – Aš netrukus Jums tai įrodysiu, Jūsų didenybe. Nusivedė ministras karalaitį už miesto, ir jie sutiko piemenį. Visą dieną piemuo laukuose ganė gyvulius, skurdi apranga vos dengė jį. Piemens kūną merkė lietus ir naktinė rasa. Jis styrojo šaltyje ir degė saulės kaitroje. Piemuo maitinosi sausos duonos trupiniais ir šaltinio vandeniu, o naktį glaudėsi medžių šakų palapinėje. Ministras tarė karalaičiui: - Matai, karalaiti, kaip skurdžiai gyvena piemuo ir kiek daug ko jam stinga. Paklauski, ar dažnai jis serga. </vt:lpstr>
      <vt:lpstr>SUKURK PASAKĄ APIE SPORTO ŠAKAS. PASIŽIŪRĖK FILMUKUS IR PANAUDOK PASAKŲ KŪRIME. </vt:lpstr>
      <vt:lpstr>                   ANČIUKAS KURIS NEMOKĖJO ŽAISTI FUTBOLO </vt:lpstr>
      <vt:lpstr>PowerPoint Presentation</vt:lpstr>
      <vt:lpstr>PowerPoint Presentation</vt:lpstr>
      <vt:lpstr> ENCIKLOPEDIJOJE RASK IR UŽRAŠYK     SENASIAS SPORTO ŠAKAS.   </vt:lpstr>
      <vt:lpstr>              OLIMPINIŲ  ŽAIDYNIŲ ATSIRADIMO ISTORIJA. </vt:lpstr>
      <vt:lpstr>PowerPoint Presentation</vt:lpstr>
      <vt:lpstr>PowerPoint Presentation</vt:lpstr>
      <vt:lpstr>PowerPoint Presentation</vt:lpstr>
      <vt:lpstr>PowerPoint Presentation</vt:lpstr>
      <vt:lpstr>.                    PAŽAISK DĖLIONES https://www.jigsawplanet.com/?rc=play&amp;pid=1bf7e11268fe https://www.jigsawplanet.com/?rc=play&amp;pid=3729dde95b6e https://www.jigsawplanet.com/?rc=play&amp;pid=3e62acb0fcf2 https://www.jigsawplanet.com/?rc=play&amp;pid=3fab2dbb61e7</vt:lpstr>
      <vt:lpstr>PRISIMINK IR SUSKAIČIUOK GEOMETRINES FIGŪRAS </vt:lpstr>
      <vt:lpstr>                PASPORTUOK PRIEŠ KITUS DARBELIUS </vt:lpstr>
      <vt:lpstr>                                 LINKSMAS ŠOKIS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20170903s2</dc:creator>
  <cp:lastModifiedBy>Vaida Alūzaitė</cp:lastModifiedBy>
  <cp:revision>1</cp:revision>
  <dcterms:modified xsi:type="dcterms:W3CDTF">2020-05-07T13:24:28Z</dcterms:modified>
</cp:coreProperties>
</file>