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9" r:id="rId4"/>
    <p:sldId id="258" r:id="rId5"/>
    <p:sldId id="263" r:id="rId6"/>
    <p:sldId id="261" r:id="rId7"/>
    <p:sldId id="262" r:id="rId8"/>
    <p:sldId id="264" r:id="rId9"/>
    <p:sldId id="266" r:id="rId10"/>
    <p:sldId id="265" r:id="rId11"/>
    <p:sldId id="268"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62" d="100"/>
          <a:sy n="162" d="100"/>
        </p:scale>
        <p:origin x="264"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lt-LT"/>
              <a:t>Spustelėję redag. ruoš. pavad. stilių</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a:t>Spustelėkite norėdami redaguoti šablono paantraštės stilių</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2020-05-07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nė nuotrauka su antrašte">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lt-LT"/>
              <a:t>Spustelėję redag. ruoš. pavad. stilių</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lt-LT"/>
              <a:t>Spustelėkite piktogr. norėdami įtraukti pav.</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Redaguoti šablono teksto stilius</a:t>
            </a:r>
          </a:p>
        </p:txBody>
      </p:sp>
      <p:sp>
        <p:nvSpPr>
          <p:cNvPr id="5" name="Date Placeholder 4"/>
          <p:cNvSpPr>
            <a:spLocks noGrp="1"/>
          </p:cNvSpPr>
          <p:nvPr>
            <p:ph type="dt" sz="half" idx="10"/>
          </p:nvPr>
        </p:nvSpPr>
        <p:spPr/>
        <p:txBody>
          <a:bodyPr/>
          <a:lstStyle/>
          <a:p>
            <a:fld id="{48A87A34-81AB-432B-8DAE-1953F412C126}" type="datetimeFigureOut">
              <a:rPr lang="en-US" dirty="0"/>
              <a:t>2020-05-07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avadinimas ir antraštė">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lt-LT"/>
              <a:t>Spustelėję redag. ruoš. pavad. stilių</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Redaguoti šablono teksto stilius</a:t>
            </a:r>
          </a:p>
        </p:txBody>
      </p:sp>
      <p:sp>
        <p:nvSpPr>
          <p:cNvPr id="5" name="Date Placeholder 4"/>
          <p:cNvSpPr>
            <a:spLocks noGrp="1"/>
          </p:cNvSpPr>
          <p:nvPr>
            <p:ph type="dt" sz="half" idx="10"/>
          </p:nvPr>
        </p:nvSpPr>
        <p:spPr/>
        <p:txBody>
          <a:bodyPr/>
          <a:lstStyle/>
          <a:p>
            <a:fld id="{48A87A34-81AB-432B-8DAE-1953F412C126}" type="datetimeFigureOut">
              <a:rPr lang="en-US" dirty="0"/>
              <a:t>2020-05-07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asiūlymas su antrašte">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lt-LT"/>
              <a:t>Spustelėję redag. ruoš. pavad. stilių</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Redaguoti šablono teksto stilius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Redaguoti šablono teksto stilius</a:t>
            </a:r>
          </a:p>
        </p:txBody>
      </p:sp>
      <p:sp>
        <p:nvSpPr>
          <p:cNvPr id="5" name="Date Placeholder 4"/>
          <p:cNvSpPr>
            <a:spLocks noGrp="1"/>
          </p:cNvSpPr>
          <p:nvPr>
            <p:ph type="dt" sz="half" idx="10"/>
          </p:nvPr>
        </p:nvSpPr>
        <p:spPr/>
        <p:txBody>
          <a:bodyPr/>
          <a:lstStyle/>
          <a:p>
            <a:fld id="{48A87A34-81AB-432B-8DAE-1953F412C126}" type="datetimeFigureOut">
              <a:rPr lang="en-US" dirty="0"/>
              <a:t>2020-05-07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ortelės pavadinimas">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lt-LT"/>
              <a:t>Spustelėję redag. ruoš. pavad. stilių</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Redaguoti šablono teksto stilius</a:t>
            </a:r>
          </a:p>
        </p:txBody>
      </p:sp>
      <p:sp>
        <p:nvSpPr>
          <p:cNvPr id="5" name="Date Placeholder 4"/>
          <p:cNvSpPr>
            <a:spLocks noGrp="1"/>
          </p:cNvSpPr>
          <p:nvPr>
            <p:ph type="dt" sz="half" idx="10"/>
          </p:nvPr>
        </p:nvSpPr>
        <p:spPr/>
        <p:txBody>
          <a:bodyPr/>
          <a:lstStyle/>
          <a:p>
            <a:fld id="{48A87A34-81AB-432B-8DAE-1953F412C126}" type="datetimeFigureOut">
              <a:rPr lang="en-US" dirty="0"/>
              <a:t>2020-05-07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tulpelis">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lt-LT"/>
              <a:t>Spustelėję redag. ruoš. pavad. stilių</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Redaguoti šablono teksto stilius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Redaguoti šablono teksto stilius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Redaguoti šablono teksto stilius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Redaguoti šablono teksto stilius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Redaguoti šablono teksto stilius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Redaguoti šablono teksto stilius</a:t>
            </a:r>
          </a:p>
        </p:txBody>
      </p:sp>
      <p:sp>
        <p:nvSpPr>
          <p:cNvPr id="3" name="Date Placeholder 2"/>
          <p:cNvSpPr>
            <a:spLocks noGrp="1"/>
          </p:cNvSpPr>
          <p:nvPr>
            <p:ph type="dt" sz="half" idx="10"/>
          </p:nvPr>
        </p:nvSpPr>
        <p:spPr/>
        <p:txBody>
          <a:bodyPr/>
          <a:lstStyle/>
          <a:p>
            <a:fld id="{48A87A34-81AB-432B-8DAE-1953F412C126}" type="datetimeFigureOut">
              <a:rPr lang="en-US" dirty="0"/>
              <a:t>2020-05-07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aveikslėlis skiltyje">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lt-LT"/>
              <a:t>Spustelėję redag. ruoš. pavad. stilių</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Redaguoti šablono teksto stilius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lt-LT"/>
              <a:t>Spustelėkite piktogr. norėdami įtraukti pav.</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Redaguoti šablono teksto stilius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Redaguoti šablono teksto stilius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lt-LT"/>
              <a:t>Spustelėkite piktogr. norėdami įtraukti pav.</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Redaguoti šablono teksto stilius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Redaguoti šablono teksto stilius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lt-LT"/>
              <a:t>Spustelėkite piktogr. norėdami įtraukti pav.</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Redaguoti šablono teksto stilius</a:t>
            </a:r>
          </a:p>
        </p:txBody>
      </p:sp>
      <p:sp>
        <p:nvSpPr>
          <p:cNvPr id="3" name="Date Placeholder 2"/>
          <p:cNvSpPr>
            <a:spLocks noGrp="1"/>
          </p:cNvSpPr>
          <p:nvPr>
            <p:ph type="dt" sz="half" idx="10"/>
          </p:nvPr>
        </p:nvSpPr>
        <p:spPr/>
        <p:txBody>
          <a:bodyPr/>
          <a:lstStyle/>
          <a:p>
            <a:fld id="{48A87A34-81AB-432B-8DAE-1953F412C126}" type="datetimeFigureOut">
              <a:rPr lang="en-US" dirty="0"/>
              <a:t>2020-05-07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lt-LT"/>
              <a:t>Spustelėję redag. ruoš. pavad. stilių</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2020-05-07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lt-LT"/>
              <a:t>Spustelėję redag. ruoš. pavad. stilių</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2020-05-07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lt-LT"/>
              <a:t>Spustelėję redag. ruoš. pavad. stilių</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2020-05-07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lt-LT"/>
              <a:t>Spustelėję redag. ruoš. pavad. stilių</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a:t>Redaguoti šablono teksto stilius</a:t>
            </a:r>
          </a:p>
        </p:txBody>
      </p:sp>
      <p:sp>
        <p:nvSpPr>
          <p:cNvPr id="4" name="Date Placeholder 3"/>
          <p:cNvSpPr>
            <a:spLocks noGrp="1"/>
          </p:cNvSpPr>
          <p:nvPr>
            <p:ph type="dt" sz="half" idx="10"/>
          </p:nvPr>
        </p:nvSpPr>
        <p:spPr/>
        <p:txBody>
          <a:bodyPr/>
          <a:lstStyle/>
          <a:p>
            <a:fld id="{48A87A34-81AB-432B-8DAE-1953F412C126}" type="datetimeFigureOut">
              <a:rPr lang="en-US" dirty="0"/>
              <a:t>2020-05-07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lt-LT"/>
              <a:t>Spustelėję redag. ruoš. pavad. stilių</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2020-05-07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lt-LT"/>
              <a:t>Spustelėję redag. ruoš. pavad. stilių</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Redaguoti šablono teksto stilius</a:t>
            </a:r>
          </a:p>
        </p:txBody>
      </p:sp>
      <p:sp>
        <p:nvSpPr>
          <p:cNvPr id="12" name="Content Placeholder 3"/>
          <p:cNvSpPr>
            <a:spLocks noGrp="1"/>
          </p:cNvSpPr>
          <p:nvPr>
            <p:ph sz="quarter" idx="13"/>
          </p:nvPr>
        </p:nvSpPr>
        <p:spPr>
          <a:xfrm>
            <a:off x="913774" y="3051012"/>
            <a:ext cx="5106027" cy="2740187"/>
          </a:xfrm>
        </p:spPr>
        <p:txBody>
          <a:body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Redaguoti šablono teksto stilius</a:t>
            </a:r>
          </a:p>
        </p:txBody>
      </p:sp>
      <p:sp>
        <p:nvSpPr>
          <p:cNvPr id="13" name="Content Placeholder 5"/>
          <p:cNvSpPr>
            <a:spLocks noGrp="1"/>
          </p:cNvSpPr>
          <p:nvPr>
            <p:ph sz="quarter" idx="14"/>
          </p:nvPr>
        </p:nvSpPr>
        <p:spPr>
          <a:xfrm>
            <a:off x="6172200" y="3051012"/>
            <a:ext cx="5105401" cy="2740187"/>
          </a:xfrm>
        </p:spPr>
        <p:txBody>
          <a:body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2020-05-07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lt-LT"/>
              <a:t>Spustelėję redag. ruoš. pavad. stilių</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2020-05-07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2020-05-07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lt-LT"/>
              <a:t>Spustelėję redag. ruoš. pavad. stilių</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Redaguoti šablono teksto stilius</a:t>
            </a:r>
          </a:p>
        </p:txBody>
      </p:sp>
      <p:sp>
        <p:nvSpPr>
          <p:cNvPr id="5" name="Date Placeholder 4"/>
          <p:cNvSpPr>
            <a:spLocks noGrp="1"/>
          </p:cNvSpPr>
          <p:nvPr>
            <p:ph type="dt" sz="half" idx="10"/>
          </p:nvPr>
        </p:nvSpPr>
        <p:spPr/>
        <p:txBody>
          <a:bodyPr/>
          <a:lstStyle/>
          <a:p>
            <a:fld id="{48A87A34-81AB-432B-8DAE-1953F412C126}" type="datetimeFigureOut">
              <a:rPr lang="en-US" dirty="0"/>
              <a:t>2020-05-07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lt-LT"/>
              <a:t>Spustelėję redag. ruoš. pavad. stilių</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lt-LT"/>
              <a:t>Spustelėkite piktogr. norėdami įtraukti pav.</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Redaguoti šablono teksto stilius</a:t>
            </a:r>
          </a:p>
        </p:txBody>
      </p:sp>
      <p:sp>
        <p:nvSpPr>
          <p:cNvPr id="5" name="Date Placeholder 4"/>
          <p:cNvSpPr>
            <a:spLocks noGrp="1"/>
          </p:cNvSpPr>
          <p:nvPr>
            <p:ph type="dt" sz="half" idx="10"/>
          </p:nvPr>
        </p:nvSpPr>
        <p:spPr/>
        <p:txBody>
          <a:bodyPr/>
          <a:lstStyle/>
          <a:p>
            <a:fld id="{48A87A34-81AB-432B-8DAE-1953F412C126}" type="datetimeFigureOut">
              <a:rPr lang="en-US" dirty="0"/>
              <a:t>2020-05-07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8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lt-LT"/>
              <a:t>Spustelėję redag. ruoš. pavad. stilių</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2020-05-07</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1.JP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5.jpe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4.jp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18.JPG"/><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ctrTitle"/>
          </p:nvPr>
        </p:nvSpPr>
        <p:spPr>
          <a:xfrm>
            <a:off x="1751012" y="686831"/>
            <a:ext cx="8689976" cy="2509213"/>
          </a:xfrm>
        </p:spPr>
        <p:txBody>
          <a:bodyPr>
            <a:normAutofit/>
          </a:bodyPr>
          <a:lstStyle/>
          <a:p>
            <a:r>
              <a:rPr lang="lt-LT" sz="3200" spc="-1" dirty="0">
                <a:solidFill>
                  <a:srgbClr val="000000"/>
                </a:solidFill>
                <a:uFill>
                  <a:solidFill>
                    <a:srgbClr val="FFFFFF"/>
                  </a:solidFill>
                </a:uFill>
                <a:latin typeface="Times New Roman"/>
              </a:rPr>
              <a:t>KAUNO SANATORINIS LOPŠELIS-DARŽELIS „PUŠYNĖLIS“
</a:t>
            </a:r>
            <a:endParaRPr lang="en-US" sz="3200" dirty="0"/>
          </a:p>
        </p:txBody>
      </p:sp>
      <p:sp>
        <p:nvSpPr>
          <p:cNvPr id="3" name="Antrinis pavadinimas 2"/>
          <p:cNvSpPr>
            <a:spLocks noGrp="1"/>
          </p:cNvSpPr>
          <p:nvPr>
            <p:ph type="subTitle" idx="1"/>
          </p:nvPr>
        </p:nvSpPr>
        <p:spPr>
          <a:xfrm>
            <a:off x="1751012" y="3291840"/>
            <a:ext cx="8689976" cy="1965959"/>
          </a:xfrm>
        </p:spPr>
        <p:txBody>
          <a:bodyPr>
            <a:noAutofit/>
          </a:bodyPr>
          <a:lstStyle/>
          <a:p>
            <a:r>
              <a:rPr lang="lt-LT" sz="3200" b="1" spc="-1" dirty="0">
                <a:solidFill>
                  <a:srgbClr val="000000"/>
                </a:solidFill>
                <a:uFill>
                  <a:solidFill>
                    <a:srgbClr val="FFFFFF"/>
                  </a:solidFill>
                </a:uFill>
                <a:latin typeface="Times New Roman"/>
              </a:rPr>
              <a:t> „BORUŽĖLIŲ“ GRUPĖS  NUOTOLINIO UGDYMO  VEIKLŲ refleksija
</a:t>
            </a:r>
            <a:r>
              <a:rPr lang="lt-LT" sz="3200" spc="-1" dirty="0">
                <a:solidFill>
                  <a:srgbClr val="000000"/>
                </a:solidFill>
                <a:uFill>
                  <a:solidFill>
                    <a:srgbClr val="FFFFFF"/>
                  </a:solidFill>
                </a:uFill>
                <a:latin typeface="Times New Roman"/>
              </a:rPr>
              <a:t>2020 04 27–2020 04 30
</a:t>
            </a:r>
            <a:endParaRPr lang="en-US" sz="3200" dirty="0"/>
          </a:p>
        </p:txBody>
      </p:sp>
    </p:spTree>
    <p:extLst>
      <p:ext uri="{BB962C8B-B14F-4D97-AF65-F5344CB8AC3E}">
        <p14:creationId xmlns:p14="http://schemas.microsoft.com/office/powerpoint/2010/main" val="202512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rmAutofit/>
          </a:bodyPr>
          <a:lstStyle/>
          <a:p>
            <a:pPr lvl="0"/>
            <a:r>
              <a:rPr lang="lt-LT" sz="3200" dirty="0"/>
              <a:t>„SVEIKINIMAI MAMYTEI“</a:t>
            </a:r>
            <a:br>
              <a:rPr lang="en-US" sz="3200" dirty="0"/>
            </a:br>
            <a:endParaRPr lang="en-US" sz="3200" dirty="0"/>
          </a:p>
        </p:txBody>
      </p:sp>
      <p:pic>
        <p:nvPicPr>
          <p:cNvPr id="4" name="Turinio vietos rezervavimo ženklas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56420" y="2704012"/>
            <a:ext cx="2711867" cy="3579224"/>
          </a:xfrm>
        </p:spPr>
      </p:pic>
      <p:pic>
        <p:nvPicPr>
          <p:cNvPr id="5" name="Paveikslėlis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0308" y="2873830"/>
            <a:ext cx="2841716" cy="3775166"/>
          </a:xfrm>
          <a:prstGeom prst="rect">
            <a:avLst/>
          </a:prstGeom>
        </p:spPr>
      </p:pic>
      <p:pic>
        <p:nvPicPr>
          <p:cNvPr id="6" name="Paveikslėlis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1029" y="2704012"/>
            <a:ext cx="2449830" cy="3579224"/>
          </a:xfrm>
          <a:prstGeom prst="rect">
            <a:avLst/>
          </a:prstGeom>
        </p:spPr>
      </p:pic>
      <p:pic>
        <p:nvPicPr>
          <p:cNvPr id="7" name="Paveikslėlis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597702" y="3193597"/>
            <a:ext cx="3729445" cy="2750275"/>
          </a:xfrm>
          <a:prstGeom prst="rect">
            <a:avLst/>
          </a:prstGeom>
        </p:spPr>
      </p:pic>
    </p:spTree>
    <p:extLst>
      <p:ext uri="{BB962C8B-B14F-4D97-AF65-F5344CB8AC3E}">
        <p14:creationId xmlns:p14="http://schemas.microsoft.com/office/powerpoint/2010/main" val="4035116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ačiakampis 1"/>
          <p:cNvSpPr/>
          <p:nvPr/>
        </p:nvSpPr>
        <p:spPr>
          <a:xfrm>
            <a:off x="365758" y="111243"/>
            <a:ext cx="11338562" cy="6739281"/>
          </a:xfrm>
          <a:prstGeom prst="rect">
            <a:avLst/>
          </a:prstGeom>
        </p:spPr>
        <p:txBody>
          <a:bodyPr wrap="square">
            <a:spAutoFit/>
          </a:bodyPr>
          <a:lstStyle/>
          <a:p>
            <a:pPr>
              <a:lnSpc>
                <a:spcPct val="115000"/>
              </a:lnSpc>
              <a:spcAft>
                <a:spcPts val="1000"/>
              </a:spcAft>
            </a:pPr>
            <a:r>
              <a:rPr lang="lt-LT" sz="1400" dirty="0">
                <a:latin typeface="Calibri" panose="020F0502020204030204" pitchFamily="34" charset="0"/>
                <a:ea typeface="Calibri" panose="020F0502020204030204" pitchFamily="34" charset="0"/>
                <a:cs typeface="Times New Roman" panose="02020603050405020304" pitchFamily="18" charset="0"/>
              </a:rPr>
              <a:t>                                                                                                                 </a:t>
            </a:r>
            <a:r>
              <a:rPr lang="lt-LT" sz="2400" dirty="0">
                <a:latin typeface="Calibri" panose="020F0502020204030204" pitchFamily="34" charset="0"/>
                <a:ea typeface="Calibri" panose="020F0502020204030204" pitchFamily="34" charset="0"/>
                <a:cs typeface="Times New Roman" panose="02020603050405020304" pitchFamily="18" charset="0"/>
              </a:rPr>
              <a:t>  REFLEKSIJA</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lt-LT" sz="2200" dirty="0">
                <a:latin typeface="Calibri" panose="020F0502020204030204" pitchFamily="34" charset="0"/>
                <a:ea typeface="Calibri" panose="020F0502020204030204" pitchFamily="34" charset="0"/>
                <a:cs typeface="Times New Roman" panose="02020603050405020304" pitchFamily="18" charset="0"/>
              </a:rPr>
              <a:t>    Šią savaitę stengėmės sudominti mažylius  su pavasarį atbundančiais  vabalėliais. Šilti, saulėti orai tam labai tiko. Tie, kurie turėjo galimybę saugiai pabūti lauke, stebėjo atbundančius vabzdžius, stengėsi įsiminti jų pavadinimus. Iš tėvelių atsiustų nuotraukų matome, kad labiausiai mažyliams pažįstamas ir mielas vabalėlis – boružėlė.  Vaikai drąsiai ėmė juos, apžiūrinėjo, fotografavosi.</a:t>
            </a: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lt-LT" sz="2200" dirty="0">
                <a:latin typeface="Calibri" panose="020F0502020204030204" pitchFamily="34" charset="0"/>
                <a:ea typeface="Calibri" panose="020F0502020204030204" pitchFamily="34" charset="0"/>
                <a:cs typeface="Times New Roman" panose="02020603050405020304" pitchFamily="18" charset="0"/>
              </a:rPr>
              <a:t>   Aplinkos pažinimui , pasiūlėme vaikams pasidairyti lauke, apžiūrėti šalia namų esančius žolynus, susipažinti su jų gyventojais, tėveliai paaiškino mažyliams, kad reikia atsargiai elgtis su mažaisiais pievos gyventojais, neskriausti jų, negriauti jų namų.</a:t>
            </a: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lt-LT" sz="2200" dirty="0">
                <a:latin typeface="Calibri" panose="020F0502020204030204" pitchFamily="34" charset="0"/>
                <a:ea typeface="Calibri" panose="020F0502020204030204" pitchFamily="34" charset="0"/>
                <a:cs typeface="Times New Roman" panose="02020603050405020304" pitchFamily="18" charset="0"/>
              </a:rPr>
              <a:t>Gegužės mėnesį švenčiama  motinos diena , todėl ir mūsų ugdytiniai kūrybiškai sveikino mamytes: vieni piešė portretą, kiti kepė ir puošė tortą lauko gėlėmis, dovanojo gėles, dekoravo mamos vardo raidę.</a:t>
            </a: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lt-LT" sz="2200" dirty="0">
                <a:latin typeface="Calibri" panose="020F0502020204030204" pitchFamily="34" charset="0"/>
                <a:ea typeface="Calibri" panose="020F0502020204030204" pitchFamily="34" charset="0"/>
                <a:cs typeface="Times New Roman" panose="02020603050405020304" pitchFamily="18" charset="0"/>
              </a:rPr>
              <a:t>   Meninei kompetencijai pasiūlėme mažyliams, iš namuose esančių priemonių, sukurti įdomius darbelius. Spauduodami, </a:t>
            </a:r>
            <a:r>
              <a:rPr lang="lt-LT" sz="2200" dirty="0" err="1">
                <a:latin typeface="Calibri" panose="020F0502020204030204" pitchFamily="34" charset="0"/>
                <a:ea typeface="Calibri" panose="020F0502020204030204" pitchFamily="34" charset="0"/>
                <a:cs typeface="Times New Roman" panose="02020603050405020304" pitchFamily="18" charset="0"/>
              </a:rPr>
              <a:t>aplikuodami</a:t>
            </a:r>
            <a:r>
              <a:rPr lang="lt-LT" sz="2200" dirty="0">
                <a:latin typeface="Calibri" panose="020F0502020204030204" pitchFamily="34" charset="0"/>
                <a:ea typeface="Calibri" panose="020F0502020204030204" pitchFamily="34" charset="0"/>
                <a:cs typeface="Times New Roman" panose="02020603050405020304" pitchFamily="18" charset="0"/>
              </a:rPr>
              <a:t> drugelį, gamindami šimtakojį vaikai eksperimentavo dailės medžiagomis, mėgavosi procesu.</a:t>
            </a: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lt-LT" sz="2200">
                <a:latin typeface="Calibri" panose="020F0502020204030204" pitchFamily="34" charset="0"/>
                <a:ea typeface="Calibri" panose="020F0502020204030204" pitchFamily="34" charset="0"/>
                <a:cs typeface="Times New Roman" panose="02020603050405020304" pitchFamily="18" charset="0"/>
              </a:rPr>
              <a:t>Tema, </a:t>
            </a:r>
            <a:r>
              <a:rPr lang="lt-LT" sz="2200" dirty="0">
                <a:latin typeface="Calibri" panose="020F0502020204030204" pitchFamily="34" charset="0"/>
                <a:ea typeface="Calibri" panose="020F0502020204030204" pitchFamily="34" charset="0"/>
                <a:cs typeface="Times New Roman" panose="02020603050405020304" pitchFamily="18" charset="0"/>
              </a:rPr>
              <a:t>parinktos veiklos </a:t>
            </a:r>
            <a:r>
              <a:rPr lang="lt-LT" sz="2200">
                <a:latin typeface="Calibri" panose="020F0502020204030204" pitchFamily="34" charset="0"/>
                <a:ea typeface="Calibri" panose="020F0502020204030204" pitchFamily="34" charset="0"/>
                <a:cs typeface="Times New Roman" panose="02020603050405020304" pitchFamily="18" charset="0"/>
              </a:rPr>
              <a:t>vaikams buvo </a:t>
            </a:r>
            <a:r>
              <a:rPr lang="lt-LT" sz="2200" dirty="0">
                <a:latin typeface="Calibri" panose="020F0502020204030204" pitchFamily="34" charset="0"/>
                <a:ea typeface="Calibri" panose="020F0502020204030204" pitchFamily="34" charset="0"/>
                <a:cs typeface="Times New Roman" panose="02020603050405020304" pitchFamily="18" charset="0"/>
              </a:rPr>
              <a:t>įdomios ir pažintinės, paskatino domėtis mus supančia gamta.</a:t>
            </a: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lt-LT" sz="2200" dirty="0">
                <a:latin typeface="Calibri" panose="020F0502020204030204" pitchFamily="34" charset="0"/>
                <a:ea typeface="Calibri" panose="020F0502020204030204" pitchFamily="34" charset="0"/>
                <a:cs typeface="Times New Roman" panose="02020603050405020304" pitchFamily="18" charset="0"/>
              </a:rPr>
              <a:t>  Tėveliai aktyviai dalyvavo nuotoliniame ugdyme, noriai dalinosi nuotraukomis, filmuota medžiaga, pasakojo, kaip mažyliams sekėsi.</a:t>
            </a: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lt-LT" sz="2200" dirty="0">
                <a:latin typeface="Calibri" panose="020F0502020204030204" pitchFamily="34" charset="0"/>
                <a:ea typeface="Calibri" panose="020F0502020204030204" pitchFamily="34" charset="0"/>
                <a:cs typeface="Times New Roman" panose="02020603050405020304" pitchFamily="18" charset="0"/>
              </a:rPr>
              <a:t>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2162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913774" y="1565111"/>
            <a:ext cx="10364451" cy="2118898"/>
          </a:xfrm>
        </p:spPr>
        <p:txBody>
          <a:bodyPr>
            <a:noAutofit/>
          </a:bodyPr>
          <a:lstStyle/>
          <a:p>
            <a:pPr marL="0" indent="0"/>
            <a:r>
              <a:rPr lang="en-US" sz="2800" dirty="0" err="1"/>
              <a:t>Rekomendacijas</a:t>
            </a:r>
            <a:r>
              <a:rPr lang="en-US" sz="2800" dirty="0"/>
              <a:t> </a:t>
            </a:r>
            <a:r>
              <a:rPr lang="en-US" sz="2800" dirty="0" err="1"/>
              <a:t>ir</a:t>
            </a:r>
            <a:r>
              <a:rPr lang="en-US" sz="2800" dirty="0"/>
              <a:t> </a:t>
            </a:r>
            <a:r>
              <a:rPr lang="en-US" sz="2800" dirty="0" err="1"/>
              <a:t>užduotis</a:t>
            </a:r>
            <a:r>
              <a:rPr lang="en-US" sz="2800" dirty="0"/>
              <a:t> </a:t>
            </a:r>
            <a:r>
              <a:rPr lang="en-US" sz="2800" dirty="0" err="1"/>
              <a:t>parengė</a:t>
            </a:r>
            <a:r>
              <a:rPr lang="en-US" sz="2800" dirty="0"/>
              <a:t> “</a:t>
            </a:r>
            <a:r>
              <a:rPr lang="en-US" sz="2800" dirty="0" err="1"/>
              <a:t>Boružėlių</a:t>
            </a:r>
            <a:r>
              <a:rPr lang="en-US" sz="2800" dirty="0"/>
              <a:t>” </a:t>
            </a:r>
            <a:r>
              <a:rPr lang="en-US" sz="2800" dirty="0" err="1"/>
              <a:t>grupės</a:t>
            </a:r>
            <a:br>
              <a:rPr lang="en-US" sz="2800" dirty="0"/>
            </a:br>
            <a:r>
              <a:rPr lang="en-US" sz="2800" dirty="0" err="1"/>
              <a:t>ikimokyklinio</a:t>
            </a:r>
            <a:r>
              <a:rPr lang="en-US" sz="2800" dirty="0"/>
              <a:t> </a:t>
            </a:r>
            <a:r>
              <a:rPr lang="en-US" sz="2800" dirty="0" err="1"/>
              <a:t>ugdymo</a:t>
            </a:r>
            <a:r>
              <a:rPr lang="en-US" sz="2800" dirty="0"/>
              <a:t> </a:t>
            </a:r>
            <a:r>
              <a:rPr lang="en-US" sz="2800" dirty="0" err="1"/>
              <a:t>mokytojos</a:t>
            </a:r>
            <a:r>
              <a:rPr lang="en-US" sz="2800" dirty="0"/>
              <a:t>:</a:t>
            </a:r>
            <a:br>
              <a:rPr lang="lt-LT" sz="2800" dirty="0"/>
            </a:br>
            <a:br>
              <a:rPr lang="lt-LT" sz="2800" dirty="0"/>
            </a:br>
            <a:r>
              <a:rPr lang="lt-LT" sz="2800" dirty="0"/>
              <a:t>                                                             </a:t>
            </a:r>
            <a:r>
              <a:rPr lang="en-US" sz="2800" dirty="0"/>
              <a:t> Rima </a:t>
            </a:r>
            <a:r>
              <a:rPr lang="en-US" sz="2800" dirty="0" err="1"/>
              <a:t>Juknienė</a:t>
            </a:r>
            <a:br>
              <a:rPr lang="en-US" sz="2800" dirty="0"/>
            </a:br>
            <a:r>
              <a:rPr lang="en-US" sz="2800" dirty="0"/>
              <a:t>                                                            Ona </a:t>
            </a:r>
            <a:r>
              <a:rPr lang="en-US" sz="2800" dirty="0" err="1"/>
              <a:t>Simanavičienė</a:t>
            </a:r>
            <a:br>
              <a:rPr lang="en-US" sz="2800" dirty="0"/>
            </a:br>
            <a:endParaRPr lang="en-US" sz="2800" dirty="0"/>
          </a:p>
        </p:txBody>
      </p:sp>
      <p:sp>
        <p:nvSpPr>
          <p:cNvPr id="3" name="Turinio vietos rezervavimo ženklas 2"/>
          <p:cNvSpPr>
            <a:spLocks noGrp="1"/>
          </p:cNvSpPr>
          <p:nvPr>
            <p:ph sz="quarter" idx="13"/>
          </p:nvPr>
        </p:nvSpPr>
        <p:spPr>
          <a:xfrm>
            <a:off x="913774" y="2860766"/>
            <a:ext cx="10363826" cy="2930433"/>
          </a:xfrm>
        </p:spPr>
        <p:txBody>
          <a:bodyPr/>
          <a:lstStyle/>
          <a:p>
            <a:pPr marL="0" indent="0">
              <a:buNone/>
            </a:pPr>
            <a:endParaRPr lang="en-US" sz="2400" dirty="0"/>
          </a:p>
          <a:p>
            <a:pPr marL="0" indent="0">
              <a:buNone/>
            </a:pPr>
            <a:r>
              <a:rPr lang="en-US" sz="2400" dirty="0"/>
              <a:t>                                                           </a:t>
            </a:r>
          </a:p>
          <a:p>
            <a:pPr marL="0" indent="0">
              <a:buNone/>
            </a:pPr>
            <a:r>
              <a:rPr lang="en-US" dirty="0"/>
              <a:t>  </a:t>
            </a:r>
          </a:p>
          <a:p>
            <a:pPr marL="0" indent="0">
              <a:buNone/>
            </a:pPr>
            <a:endParaRPr lang="en-US" dirty="0"/>
          </a:p>
        </p:txBody>
      </p:sp>
      <p:pic>
        <p:nvPicPr>
          <p:cNvPr id="4" name="Paveikslėlis 3" descr="Apie mus - Kauno raj. Rokų mokykla-darželis"/>
          <p:cNvPicPr/>
          <p:nvPr/>
        </p:nvPicPr>
        <p:blipFill>
          <a:blip r:embed="rId2"/>
          <a:srcRect/>
          <a:stretch>
            <a:fillRect/>
          </a:stretch>
        </p:blipFill>
        <p:spPr bwMode="auto">
          <a:xfrm>
            <a:off x="3043646" y="3296297"/>
            <a:ext cx="2743201" cy="2059369"/>
          </a:xfrm>
          <a:prstGeom prst="rect">
            <a:avLst/>
          </a:prstGeom>
          <a:noFill/>
          <a:ln w="9525">
            <a:noFill/>
            <a:miter lim="800000"/>
            <a:headEnd/>
            <a:tailEnd/>
          </a:ln>
        </p:spPr>
      </p:pic>
    </p:spTree>
    <p:extLst>
      <p:ext uri="{BB962C8B-B14F-4D97-AF65-F5344CB8AC3E}">
        <p14:creationId xmlns:p14="http://schemas.microsoft.com/office/powerpoint/2010/main" val="3207814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ačiakampis 1"/>
          <p:cNvSpPr/>
          <p:nvPr/>
        </p:nvSpPr>
        <p:spPr>
          <a:xfrm>
            <a:off x="1541416" y="1379420"/>
            <a:ext cx="10123715" cy="5201424"/>
          </a:xfrm>
          <a:prstGeom prst="rect">
            <a:avLst/>
          </a:prstGeom>
        </p:spPr>
        <p:txBody>
          <a:bodyPr wrap="square">
            <a:spAutoFit/>
          </a:bodyPr>
          <a:lstStyle/>
          <a:p>
            <a:pPr algn="ctr">
              <a:spcAft>
                <a:spcPts val="0"/>
              </a:spcAft>
            </a:pPr>
            <a:r>
              <a:rPr lang="lt-LT" sz="2800" b="1" dirty="0">
                <a:latin typeface="Times New Roman" panose="02020603050405020304" pitchFamily="18" charset="0"/>
                <a:ea typeface="Calibri" panose="020F0502020204030204" pitchFamily="34" charset="0"/>
                <a:cs typeface="Times New Roman" panose="02020603050405020304" pitchFamily="18" charset="0"/>
              </a:rPr>
              <a:t>VEIKLOS </a:t>
            </a:r>
            <a:r>
              <a:rPr lang="lt-LT" sz="2800" b="1">
                <a:latin typeface="Times New Roman" panose="02020603050405020304" pitchFamily="18" charset="0"/>
                <a:ea typeface="Calibri" panose="020F0502020204030204" pitchFamily="34" charset="0"/>
                <a:cs typeface="Times New Roman" panose="02020603050405020304" pitchFamily="18" charset="0"/>
              </a:rPr>
              <a:t>SRITYS:</a:t>
            </a:r>
            <a:endParaRPr lang="lt-LT" sz="2800" b="1" dirty="0">
              <a:latin typeface="Times New Roman" panose="02020603050405020304" pitchFamily="18" charset="0"/>
              <a:ea typeface="Calibri" panose="020F0502020204030204" pitchFamily="34" charset="0"/>
              <a:cs typeface="Times New Roman" panose="02020603050405020304" pitchFamily="18" charset="0"/>
            </a:endParaRPr>
          </a:p>
          <a:p>
            <a:pPr marL="285750" lvl="0" indent="-285750">
              <a:buFont typeface="Arial" panose="020B0604020202020204" pitchFamily="34" charset="0"/>
              <a:buChar char="•"/>
            </a:pPr>
            <a:r>
              <a:rPr lang="lt-LT" sz="2400" dirty="0">
                <a:latin typeface="Times New Roman" panose="02020603050405020304" pitchFamily="18" charset="0"/>
                <a:ea typeface="Calibri" panose="020F0502020204030204" pitchFamily="34" charset="0"/>
                <a:cs typeface="Times New Roman" panose="02020603050405020304" pitchFamily="18" charset="0"/>
              </a:rPr>
              <a:t>Meninė kompetencija (meninė raiška, kūrybiškumas)</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285750" lvl="0" indent="-285750">
              <a:buFont typeface="Arial" panose="020B0604020202020204" pitchFamily="34" charset="0"/>
              <a:buChar char="•"/>
            </a:pPr>
            <a:r>
              <a:rPr lang="lt-LT" sz="2400" dirty="0">
                <a:latin typeface="Times New Roman" panose="02020603050405020304" pitchFamily="18" charset="0"/>
                <a:ea typeface="Calibri" panose="020F0502020204030204" pitchFamily="34" charset="0"/>
                <a:cs typeface="Times New Roman" panose="02020603050405020304" pitchFamily="18" charset="0"/>
              </a:rPr>
              <a:t>Komunikavimo kompetencija (sakytinė ir rašytinė)</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285750" lvl="0" indent="-285750">
              <a:buFont typeface="Arial" panose="020B0604020202020204" pitchFamily="34" charset="0"/>
              <a:buChar char="•"/>
            </a:pPr>
            <a:r>
              <a:rPr lang="lt-LT" sz="2400" dirty="0">
                <a:latin typeface="Times New Roman" panose="02020603050405020304" pitchFamily="18" charset="0"/>
                <a:ea typeface="Calibri" panose="020F0502020204030204" pitchFamily="34" charset="0"/>
                <a:cs typeface="Times New Roman" panose="02020603050405020304" pitchFamily="18" charset="0"/>
              </a:rPr>
              <a:t>Pažinimo kompetencija (aplinkos pažinimas, skaičiavimas ir matavimas)</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endParaRPr lang="lt-LT" dirty="0">
              <a:latin typeface="Times New Roman" panose="02020603050405020304" pitchFamily="18" charset="0"/>
              <a:cs typeface="Times New Roman" panose="02020603050405020304" pitchFamily="18" charset="0"/>
            </a:endParaRPr>
          </a:p>
          <a:p>
            <a:pPr algn="ctr"/>
            <a:r>
              <a:rPr lang="lt-LT" sz="2800" b="1" dirty="0">
                <a:latin typeface="Times New Roman" panose="02020603050405020304" pitchFamily="18" charset="0"/>
                <a:ea typeface="Calibri" panose="020F0502020204030204" pitchFamily="34" charset="0"/>
                <a:cs typeface="Times New Roman" panose="02020603050405020304" pitchFamily="18" charset="0"/>
              </a:rPr>
              <a:t>UŽDAVINIAI:</a:t>
            </a:r>
          </a:p>
          <a:p>
            <a:pPr marL="285750" indent="-285750">
              <a:buFont typeface="Arial" panose="020B0604020202020204" pitchFamily="34" charset="0"/>
              <a:buChar char="•"/>
            </a:pPr>
            <a:r>
              <a:rPr lang="lt-LT" sz="2400" dirty="0"/>
              <a:t>Emocingai reaguos į klausomą dainelę: šypsosis, džiaugsis, plos, trepsės.</a:t>
            </a:r>
          </a:p>
          <a:p>
            <a:pPr marL="285750" indent="-285750">
              <a:buFont typeface="Arial" panose="020B0604020202020204" pitchFamily="34" charset="0"/>
              <a:buChar char="•"/>
            </a:pPr>
            <a:r>
              <a:rPr lang="lt-LT" sz="2400" dirty="0"/>
              <a:t>Domėsis animaciniais filmukais, kalbės apie juos.</a:t>
            </a:r>
          </a:p>
          <a:p>
            <a:pPr marL="285750" indent="-285750">
              <a:buFont typeface="Arial" panose="020B0604020202020204" pitchFamily="34" charset="0"/>
              <a:buChar char="•"/>
            </a:pPr>
            <a:r>
              <a:rPr lang="lt-LT" sz="2400" dirty="0"/>
              <a:t>Kartu su suaugusiuoju deklamuos eilėraštuką.</a:t>
            </a:r>
          </a:p>
          <a:p>
            <a:pPr marL="285750" indent="-285750">
              <a:buFont typeface="Arial" panose="020B0604020202020204" pitchFamily="34" charset="0"/>
              <a:buChar char="•"/>
            </a:pPr>
            <a:r>
              <a:rPr lang="lt-LT" sz="2400" dirty="0"/>
              <a:t>Daugiau atpažins ir pavadins artimiausioje aplinkoje esančių gyvūnų.</a:t>
            </a:r>
          </a:p>
          <a:p>
            <a:pPr marL="285750" indent="-285750">
              <a:buFont typeface="Arial" panose="020B0604020202020204" pitchFamily="34" charset="0"/>
              <a:buChar char="•"/>
            </a:pPr>
            <a:r>
              <a:rPr lang="lt-LT" sz="2400" dirty="0"/>
              <a:t>Eksperimentuos dailės medžiagomis ir priemonėmis, mėgausis procesu.</a:t>
            </a:r>
            <a:endParaRPr lang="en-US" sz="2400" dirty="0"/>
          </a:p>
          <a:p>
            <a:pPr marL="457200" indent="-457200">
              <a:buFont typeface="Arial" panose="020B0604020202020204" pitchFamily="34" charset="0"/>
              <a:buChar char="•"/>
            </a:pPr>
            <a:endParaRPr lang="lt-LT"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7658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rmAutofit/>
          </a:bodyPr>
          <a:lstStyle/>
          <a:p>
            <a:r>
              <a:rPr lang="en-US" sz="3200" dirty="0"/>
              <a:t> </a:t>
            </a:r>
            <a:r>
              <a:rPr lang="en-US" sz="3200" b="1" dirty="0"/>
              <a:t>VEIKLŲ PAVADINIMAI:</a:t>
            </a:r>
            <a:br>
              <a:rPr lang="lt-LT" sz="3200" spc="-1" dirty="0">
                <a:solidFill>
                  <a:srgbClr val="000000"/>
                </a:solidFill>
                <a:uFill>
                  <a:solidFill>
                    <a:srgbClr val="FFFFFF"/>
                  </a:solidFill>
                </a:uFill>
                <a:latin typeface="Trebuchet MS"/>
              </a:rPr>
            </a:br>
            <a:endParaRPr lang="en-US" sz="3200" dirty="0"/>
          </a:p>
        </p:txBody>
      </p:sp>
      <p:sp>
        <p:nvSpPr>
          <p:cNvPr id="3" name="Turinio vietos rezervavimo ženklas 2"/>
          <p:cNvSpPr>
            <a:spLocks noGrp="1"/>
          </p:cNvSpPr>
          <p:nvPr>
            <p:ph sz="quarter" idx="13"/>
          </p:nvPr>
        </p:nvSpPr>
        <p:spPr>
          <a:xfrm>
            <a:off x="4033877" y="1894949"/>
            <a:ext cx="4363619" cy="3424107"/>
          </a:xfrm>
        </p:spPr>
        <p:txBody>
          <a:bodyPr>
            <a:normAutofit/>
          </a:bodyPr>
          <a:lstStyle/>
          <a:p>
            <a:pPr lvl="0" algn="just"/>
            <a:r>
              <a:rPr lang="lt-LT" sz="2800" dirty="0"/>
              <a:t>„NORIU SUŽINOTI“</a:t>
            </a:r>
            <a:endParaRPr lang="en-US" sz="2800" dirty="0"/>
          </a:p>
          <a:p>
            <a:pPr lvl="0" algn="just"/>
            <a:r>
              <a:rPr lang="lt-LT" sz="2800" dirty="0"/>
              <a:t>„KELIONĖ Į GAMTĄ“</a:t>
            </a:r>
            <a:endParaRPr lang="en-US" sz="2800" dirty="0"/>
          </a:p>
          <a:p>
            <a:pPr lvl="0" algn="just"/>
            <a:r>
              <a:rPr lang="lt-LT" sz="2800" dirty="0"/>
              <a:t>„MANO VABALĖLIS“</a:t>
            </a:r>
            <a:endParaRPr lang="en-US" sz="2800" dirty="0"/>
          </a:p>
          <a:p>
            <a:pPr lvl="0" algn="just"/>
            <a:r>
              <a:rPr lang="lt-LT" sz="2800" dirty="0"/>
              <a:t>„SVEIKINIMAI MAMYTEI“</a:t>
            </a:r>
            <a:endParaRPr lang="en-US" sz="2800" dirty="0"/>
          </a:p>
          <a:p>
            <a:pPr marL="0" indent="0" algn="just">
              <a:buNone/>
            </a:pPr>
            <a:endParaRPr lang="en-US" sz="2800" dirty="0"/>
          </a:p>
        </p:txBody>
      </p:sp>
      <p:pic>
        <p:nvPicPr>
          <p:cNvPr id="5" name="Paveikslėlis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0030" y="2080705"/>
            <a:ext cx="1606926" cy="1686170"/>
          </a:xfrm>
          <a:prstGeom prst="rect">
            <a:avLst/>
          </a:prstGeom>
        </p:spPr>
      </p:pic>
      <p:pic>
        <p:nvPicPr>
          <p:cNvPr id="6" name="Paveikslėlis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1128" y="4797067"/>
            <a:ext cx="1969115" cy="1427195"/>
          </a:xfrm>
          <a:prstGeom prst="rect">
            <a:avLst/>
          </a:prstGeom>
        </p:spPr>
      </p:pic>
      <p:pic>
        <p:nvPicPr>
          <p:cNvPr id="7" name="Paveikslėlis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2935" y="2179208"/>
            <a:ext cx="1854925" cy="1489164"/>
          </a:xfrm>
          <a:prstGeom prst="rect">
            <a:avLst/>
          </a:prstGeom>
        </p:spPr>
      </p:pic>
    </p:spTree>
    <p:extLst>
      <p:ext uri="{BB962C8B-B14F-4D97-AF65-F5344CB8AC3E}">
        <p14:creationId xmlns:p14="http://schemas.microsoft.com/office/powerpoint/2010/main" val="825680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3996610" y="605456"/>
            <a:ext cx="3605973" cy="1014340"/>
          </a:xfrm>
        </p:spPr>
        <p:txBody>
          <a:bodyPr>
            <a:normAutofit/>
          </a:bodyPr>
          <a:lstStyle/>
          <a:p>
            <a:pPr lvl="0"/>
            <a:r>
              <a:rPr lang="lt-LT" sz="3200" dirty="0"/>
              <a:t>”NORIU SUŽINOTI“</a:t>
            </a:r>
            <a:br>
              <a:rPr lang="en-US" sz="3200" dirty="0"/>
            </a:br>
            <a:endParaRPr lang="en-US" sz="3200" dirty="0"/>
          </a:p>
        </p:txBody>
      </p:sp>
      <p:pic>
        <p:nvPicPr>
          <p:cNvPr id="4" name="Turinio vietos rezervavimo ženklas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514231" y="2214694"/>
            <a:ext cx="2568177" cy="3576507"/>
          </a:xfrm>
        </p:spPr>
      </p:pic>
      <p:pic>
        <p:nvPicPr>
          <p:cNvPr id="5" name="Paveikslėlis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7966" y="2214694"/>
            <a:ext cx="2233748" cy="3576507"/>
          </a:xfrm>
          <a:prstGeom prst="rect">
            <a:avLst/>
          </a:prstGeom>
        </p:spPr>
      </p:pic>
      <p:pic>
        <p:nvPicPr>
          <p:cNvPr id="6" name="Paveikslėlis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2040" y="2214694"/>
            <a:ext cx="2912591" cy="3537448"/>
          </a:xfrm>
          <a:prstGeom prst="rect">
            <a:avLst/>
          </a:prstGeom>
        </p:spPr>
      </p:pic>
      <p:pic>
        <p:nvPicPr>
          <p:cNvPr id="7" name="Paveikslėlis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170421" y="2668797"/>
            <a:ext cx="3576506" cy="2668301"/>
          </a:xfrm>
          <a:prstGeom prst="rect">
            <a:avLst/>
          </a:prstGeom>
        </p:spPr>
      </p:pic>
      <p:pic>
        <p:nvPicPr>
          <p:cNvPr id="8" name="Paveikslėlis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2040" y="518582"/>
            <a:ext cx="1372114" cy="1158030"/>
          </a:xfrm>
          <a:prstGeom prst="rect">
            <a:avLst/>
          </a:prstGeom>
        </p:spPr>
      </p:pic>
    </p:spTree>
    <p:extLst>
      <p:ext uri="{BB962C8B-B14F-4D97-AF65-F5344CB8AC3E}">
        <p14:creationId xmlns:p14="http://schemas.microsoft.com/office/powerpoint/2010/main" val="565436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rmAutofit/>
          </a:bodyPr>
          <a:lstStyle/>
          <a:p>
            <a:pPr lvl="0"/>
            <a:r>
              <a:rPr lang="lt-LT" sz="3200" dirty="0"/>
              <a:t>„KELIONĖ Į GAMTĄ“</a:t>
            </a:r>
            <a:endParaRPr lang="en-US" sz="3200" dirty="0"/>
          </a:p>
        </p:txBody>
      </p:sp>
      <p:pic>
        <p:nvPicPr>
          <p:cNvPr id="4" name="Turinio vietos rezervavimo ženklas 3"/>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1064124" y="2445340"/>
            <a:ext cx="2748551" cy="3424237"/>
          </a:xfrm>
        </p:spPr>
      </p:pic>
      <p:pic>
        <p:nvPicPr>
          <p:cNvPr id="5" name="IMG_413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18994" y="2445340"/>
            <a:ext cx="2338116" cy="3424237"/>
          </a:xfrm>
          <a:prstGeom prst="rect">
            <a:avLst/>
          </a:prstGeom>
        </p:spPr>
      </p:pic>
      <p:pic>
        <p:nvPicPr>
          <p:cNvPr id="6" name="Paveikslėlis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5780338" y="3028431"/>
            <a:ext cx="3424237" cy="2258057"/>
          </a:xfrm>
          <a:prstGeom prst="rect">
            <a:avLst/>
          </a:prstGeom>
        </p:spPr>
      </p:pic>
      <p:pic>
        <p:nvPicPr>
          <p:cNvPr id="7" name="Paveikslėlis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07863" y="2445340"/>
            <a:ext cx="2724150" cy="3424237"/>
          </a:xfrm>
          <a:prstGeom prst="rect">
            <a:avLst/>
          </a:prstGeom>
        </p:spPr>
      </p:pic>
      <p:pic>
        <p:nvPicPr>
          <p:cNvPr id="3" name="Paveikslėlis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96251" y="822959"/>
            <a:ext cx="973687" cy="1010403"/>
          </a:xfrm>
          <a:prstGeom prst="rect">
            <a:avLst/>
          </a:prstGeom>
        </p:spPr>
      </p:pic>
    </p:spTree>
    <p:extLst>
      <p:ext uri="{BB962C8B-B14F-4D97-AF65-F5344CB8AC3E}">
        <p14:creationId xmlns:p14="http://schemas.microsoft.com/office/powerpoint/2010/main" val="11258479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913775" y="618517"/>
            <a:ext cx="10364451" cy="1748575"/>
          </a:xfrm>
        </p:spPr>
        <p:txBody>
          <a:bodyPr/>
          <a:lstStyle/>
          <a:p>
            <a:pPr lvl="0"/>
            <a:r>
              <a:rPr lang="lt-LT" sz="3200" dirty="0"/>
              <a:t>„MANO VABALĖLIS“</a:t>
            </a:r>
            <a:br>
              <a:rPr lang="en-US" dirty="0"/>
            </a:br>
            <a:endParaRPr lang="en-US" dirty="0"/>
          </a:p>
        </p:txBody>
      </p:sp>
      <p:pic>
        <p:nvPicPr>
          <p:cNvPr id="4" name="Turinio vietos rezervavimo ženklas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631796" y="2497592"/>
            <a:ext cx="2568177" cy="3424237"/>
          </a:xfrm>
        </p:spPr>
      </p:pic>
      <p:pic>
        <p:nvPicPr>
          <p:cNvPr id="3" name="Paveikslėlis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7154" y="2497592"/>
            <a:ext cx="2743200" cy="3424237"/>
          </a:xfrm>
          <a:prstGeom prst="rect">
            <a:avLst/>
          </a:prstGeom>
        </p:spPr>
      </p:pic>
      <p:pic>
        <p:nvPicPr>
          <p:cNvPr id="5" name="Paveikslėlis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7535" y="2497591"/>
            <a:ext cx="2363951" cy="3424237"/>
          </a:xfrm>
          <a:prstGeom prst="rect">
            <a:avLst/>
          </a:prstGeom>
        </p:spPr>
      </p:pic>
      <p:pic>
        <p:nvPicPr>
          <p:cNvPr id="6" name="Paveikslėlis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8667" y="2497591"/>
            <a:ext cx="2664396" cy="3424237"/>
          </a:xfrm>
          <a:prstGeom prst="rect">
            <a:avLst/>
          </a:prstGeom>
        </p:spPr>
      </p:pic>
      <p:pic>
        <p:nvPicPr>
          <p:cNvPr id="7" name="Paveikslėlis 6" descr="Гигантская сколопендра - самая большая сороконожка» — карточка ..."/>
          <p:cNvPicPr/>
          <p:nvPr/>
        </p:nvPicPr>
        <p:blipFill>
          <a:blip r:embed="rId6"/>
          <a:srcRect/>
          <a:stretch>
            <a:fillRect/>
          </a:stretch>
        </p:blipFill>
        <p:spPr bwMode="auto">
          <a:xfrm>
            <a:off x="9235440" y="714375"/>
            <a:ext cx="1285567" cy="1088299"/>
          </a:xfrm>
          <a:prstGeom prst="rect">
            <a:avLst/>
          </a:prstGeom>
          <a:noFill/>
          <a:ln w="9525">
            <a:noFill/>
            <a:miter lim="800000"/>
            <a:headEnd/>
            <a:tailEnd/>
          </a:ln>
        </p:spPr>
      </p:pic>
    </p:spTree>
    <p:extLst>
      <p:ext uri="{BB962C8B-B14F-4D97-AF65-F5344CB8AC3E}">
        <p14:creationId xmlns:p14="http://schemas.microsoft.com/office/powerpoint/2010/main" val="1989012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dirty="0"/>
              <a:t>„MANO </a:t>
            </a:r>
            <a:r>
              <a:rPr lang="lt-LT"/>
              <a:t>VABALĖLIS“</a:t>
            </a:r>
            <a:br>
              <a:rPr lang="en-US"/>
            </a:br>
            <a:endParaRPr lang="en-US"/>
          </a:p>
        </p:txBody>
      </p:sp>
      <p:pic>
        <p:nvPicPr>
          <p:cNvPr id="4" name="Turinio vietos rezervavimo ženklas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96666" y="2445340"/>
            <a:ext cx="2176717" cy="3424237"/>
          </a:xfrm>
        </p:spPr>
      </p:pic>
      <p:pic>
        <p:nvPicPr>
          <p:cNvPr id="5" name="Paveikslėlis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053261" y="3122637"/>
            <a:ext cx="3424237" cy="2069642"/>
          </a:xfrm>
          <a:prstGeom prst="rect">
            <a:avLst/>
          </a:prstGeom>
        </p:spPr>
      </p:pic>
      <p:pic>
        <p:nvPicPr>
          <p:cNvPr id="6" name="Paveikslėlis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247610" y="2997930"/>
            <a:ext cx="3424237" cy="2319056"/>
          </a:xfrm>
          <a:prstGeom prst="rect">
            <a:avLst/>
          </a:prstGeom>
        </p:spPr>
      </p:pic>
      <p:pic>
        <p:nvPicPr>
          <p:cNvPr id="3" name="Paveikslėlis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3817" y="2445340"/>
            <a:ext cx="2215120" cy="3424237"/>
          </a:xfrm>
          <a:prstGeom prst="rect">
            <a:avLst/>
          </a:prstGeom>
        </p:spPr>
      </p:pic>
      <p:pic>
        <p:nvPicPr>
          <p:cNvPr id="7" name="Paveikslėlis 6" descr="Blakė kareivėlis – Vikipedija"/>
          <p:cNvPicPr/>
          <p:nvPr/>
        </p:nvPicPr>
        <p:blipFill>
          <a:blip r:embed="rId6">
            <a:extLst>
              <a:ext uri="{28A0092B-C50C-407E-A947-70E740481C1C}">
                <a14:useLocalDpi xmlns:a14="http://schemas.microsoft.com/office/drawing/2010/main" val="0"/>
              </a:ext>
            </a:extLst>
          </a:blip>
          <a:srcRect/>
          <a:stretch>
            <a:fillRect/>
          </a:stretch>
        </p:blipFill>
        <p:spPr bwMode="auto">
          <a:xfrm>
            <a:off x="9157063" y="618517"/>
            <a:ext cx="1463040" cy="1197219"/>
          </a:xfrm>
          <a:prstGeom prst="rect">
            <a:avLst/>
          </a:prstGeom>
          <a:noFill/>
          <a:ln>
            <a:noFill/>
          </a:ln>
        </p:spPr>
      </p:pic>
      <p:pic>
        <p:nvPicPr>
          <p:cNvPr id="8" name="Paveikslėlis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6502311" y="3214826"/>
            <a:ext cx="3424237" cy="1885268"/>
          </a:xfrm>
          <a:prstGeom prst="rect">
            <a:avLst/>
          </a:prstGeom>
        </p:spPr>
      </p:pic>
    </p:spTree>
    <p:extLst>
      <p:ext uri="{BB962C8B-B14F-4D97-AF65-F5344CB8AC3E}">
        <p14:creationId xmlns:p14="http://schemas.microsoft.com/office/powerpoint/2010/main" val="3401342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rmAutofit/>
          </a:bodyPr>
          <a:lstStyle/>
          <a:p>
            <a:pPr lvl="0"/>
            <a:r>
              <a:rPr lang="lt-LT" sz="3200" dirty="0"/>
              <a:t>„SVEIKINIMAI MAMYTEI“</a:t>
            </a:r>
            <a:endParaRPr lang="en-US" sz="3200" dirty="0"/>
          </a:p>
        </p:txBody>
      </p:sp>
      <p:pic>
        <p:nvPicPr>
          <p:cNvPr id="4" name="Turinio vietos rezervavimo ženklas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18011" y="2913017"/>
            <a:ext cx="4193178" cy="3335383"/>
          </a:xfrm>
        </p:spPr>
      </p:pic>
      <p:pic>
        <p:nvPicPr>
          <p:cNvPr id="5" name="Paveikslėlis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791925" y="2915228"/>
            <a:ext cx="3335381" cy="3330960"/>
          </a:xfrm>
          <a:prstGeom prst="rect">
            <a:avLst/>
          </a:prstGeom>
        </p:spPr>
      </p:pic>
      <p:pic>
        <p:nvPicPr>
          <p:cNvPr id="6" name="Paveikslėlis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099283" y="3069459"/>
            <a:ext cx="3335383" cy="3022501"/>
          </a:xfrm>
          <a:prstGeom prst="rect">
            <a:avLst/>
          </a:prstGeom>
        </p:spPr>
      </p:pic>
    </p:spTree>
    <p:extLst>
      <p:ext uri="{BB962C8B-B14F-4D97-AF65-F5344CB8AC3E}">
        <p14:creationId xmlns:p14="http://schemas.microsoft.com/office/powerpoint/2010/main" val="1895582535"/>
      </p:ext>
    </p:extLst>
  </p:cSld>
  <p:clrMapOvr>
    <a:masterClrMapping/>
  </p:clrMapOvr>
</p:sld>
</file>

<file path=ppt/theme/theme1.xml><?xml version="1.0" encoding="utf-8"?>
<a:theme xmlns:a="http://schemas.openxmlformats.org/drawingml/2006/main" name="Lašelis">
  <a:themeElements>
    <a:clrScheme name="Droplet">
      <a:dk1>
        <a:sysClr val="windowText" lastClr="000000"/>
      </a:dk1>
      <a:lt1>
        <a:sysClr val="window" lastClr="FFFFFF"/>
      </a:lt1>
      <a:dk2>
        <a:srgbClr val="27537E"/>
      </a:dk2>
      <a:lt2>
        <a:srgbClr val="AABED7"/>
      </a:lt2>
      <a:accent1>
        <a:srgbClr val="E34B7A"/>
      </a:accent1>
      <a:accent2>
        <a:srgbClr val="AC339A"/>
      </a:accent2>
      <a:accent3>
        <a:srgbClr val="6953B7"/>
      </a:accent3>
      <a:accent4>
        <a:srgbClr val="1D7EAB"/>
      </a:accent4>
      <a:accent5>
        <a:srgbClr val="43AFD6"/>
      </a:accent5>
      <a:accent6>
        <a:srgbClr val="DE85E1"/>
      </a:accent6>
      <a:hlink>
        <a:srgbClr val="ED87A6"/>
      </a:hlink>
      <a:folHlink>
        <a:srgbClr val="C99EAC"/>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78000"/>
                <a:shade val="100000"/>
                <a:hueMod val="136000"/>
                <a:satMod val="160000"/>
                <a:lumMod val="105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C71B277C-C29A-4BA0-A7BA-43502DF21AB3}"/>
    </a:ext>
  </a:extLst>
</a:theme>
</file>

<file path=docProps/app.xml><?xml version="1.0" encoding="utf-8"?>
<Properties xmlns="http://schemas.openxmlformats.org/officeDocument/2006/extended-properties" xmlns:vt="http://schemas.openxmlformats.org/officeDocument/2006/docPropsVTypes">
  <Template>TM04033925[[fn=Lašelis]]</Template>
  <TotalTime>296</TotalTime>
  <Words>494</Words>
  <Application>Microsoft Office PowerPoint</Application>
  <PresentationFormat>Widescreen</PresentationFormat>
  <Paragraphs>37</Paragraphs>
  <Slides>11</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Times New Roman</vt:lpstr>
      <vt:lpstr>Trebuchet MS</vt:lpstr>
      <vt:lpstr>Tw Cen MT</vt:lpstr>
      <vt:lpstr>Lašelis</vt:lpstr>
      <vt:lpstr>KAUNO SANATORINIS LOPŠELIS-DARŽELIS „PUŠYNĖLIS“
</vt:lpstr>
      <vt:lpstr>Rekomendacijas ir užduotis parengė “Boružėlių” grupės ikimokyklinio ugdymo mokytojos:                                                                Rima Juknienė                                                             Ona Simanavičienė </vt:lpstr>
      <vt:lpstr>PowerPoint Presentation</vt:lpstr>
      <vt:lpstr> VEIKLŲ PAVADINIMAI: </vt:lpstr>
      <vt:lpstr>”NORIU SUŽINOTI“ </vt:lpstr>
      <vt:lpstr>„KELIONĖ Į GAMTĄ“</vt:lpstr>
      <vt:lpstr>„MANO VABALĖLIS“ </vt:lpstr>
      <vt:lpstr>„MANO VABALĖLIS“ </vt:lpstr>
      <vt:lpstr>„SVEIKINIMAI MAMYTEI“</vt:lpstr>
      <vt:lpstr>„SVEIKINIMAI MAMYTEI“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KAUNO SANATORINIS LOPŠELIS-DARŽELIS „PUŠYNĖLIS“</dc:title>
  <dc:creator>Admin</dc:creator>
  <cp:lastModifiedBy>Vaida Alūzaitė</cp:lastModifiedBy>
  <cp:revision>40</cp:revision>
  <dcterms:created xsi:type="dcterms:W3CDTF">2020-05-03T18:07:39Z</dcterms:created>
  <dcterms:modified xsi:type="dcterms:W3CDTF">2020-05-07T13:15:38Z</dcterms:modified>
</cp:coreProperties>
</file>