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59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fad19f4f4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fad19f4f4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fad19f4f4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fad19f4f4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fad19f4f4_1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fad19f4f4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fad19f4f4_1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fad19f4f4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fbf3661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fbf3661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fad19f4f4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fad19f4f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fad19f4f4_1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fad19f4f4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fad19f4f4_1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fad19f4f4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fad19f4f4_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fad19f4f4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fad19f4f4_1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fad19f4f4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fad19f4f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fad19f4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ad19f4f4_1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ad19f4f4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fad19f4f4_1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fad19f4f4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fad19f4f4_1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fad19f4f4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fad19f4f4_1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fad19f4f4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fad19f4f4_1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fad19f4f4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fad19f4f4_1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fad19f4f4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fad19f4f4_1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fad19f4f4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fad19f4f4_1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fad19f4f4_1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fad19f4f4_1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fad19f4f4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fad19f4f4_1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fad19f4f4_1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fad19f4f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fad19f4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fad19f4f4_1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fad19f4f4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fad19f4f4_1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fad19f4f4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fad19f4f4_1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fad19f4f4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fad19f4f4_1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fad19f4f4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fad19f4f4_1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fad19f4f4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fad19f4f4_1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fad19f4f4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fad19f4f4_1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fad19f4f4_1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fad19f4f4_1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fad19f4f4_1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fad19f4f4_1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fad19f4f4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fad19f4f4_1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fad19f4f4_1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fad19f4f4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fad19f4f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fad19f4f4_1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fad19f4f4_1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fad19f4f4_1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fad19f4f4_1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fad19f4f4_1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fad19f4f4_1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fad19f4f4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fad19f4f4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ad19f4f4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ad19f4f4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fad19f4f4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fad19f4f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fad19f4f4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fad19f4f4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fad19f4f4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fad19f4f4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jigsawplanet.com/?rc=play&amp;pid=1c0f710a13fe" TargetMode="External"/><Relationship Id="rId5" Type="http://schemas.openxmlformats.org/officeDocument/2006/relationships/hyperlink" Target="https://www.jigsawplanet.com/?rc=play&amp;pid=010bf77a69fb" TargetMode="External"/><Relationship Id="rId4" Type="http://schemas.openxmlformats.org/officeDocument/2006/relationships/hyperlink" Target="https://www.jigsawplanet.com/?rc=play&amp;pid=071a211e4ab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ir7FxPK68ec"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n7nJm_WaAY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I4ZQDrYRZV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qlFu-idgi9I"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duQH2FyLMMI"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r0B0fRJ05q8"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hyperlink" Target="http://patarles.dainutekstai.lt/z/c608a33"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tDjvQitFzn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ordwall.net/resource/1434033/%c5%a1eim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7Tu7erdZsDU"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tlwKHzytPjg"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d_WQEw13TCo"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vvun_pMK0y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4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LKVXHJvDk-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3su3MVoxIE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476250" y="3418730"/>
            <a:ext cx="8191617" cy="1355151"/>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00FF00"/>
                </a:solidFill>
                <a:latin typeface="Arial"/>
              </a:rPr>
              <a:t>MANO ŠEIMA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562200" y="2756550"/>
            <a:ext cx="8414100" cy="2186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2400" u="sng">
                <a:solidFill>
                  <a:schemeClr val="lt1"/>
                </a:solidFill>
                <a:latin typeface="Times New Roman"/>
                <a:ea typeface="Times New Roman"/>
                <a:cs typeface="Times New Roman"/>
                <a:sym typeface="Times New Roman"/>
                <a:hlinkClick r:id="rId4"/>
              </a:rPr>
              <a:t>https://www.jigsawplanet.com/?rc=play&amp;pid=071a211e4ab8</a:t>
            </a:r>
            <a:endParaRPr sz="2400" u="sng">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u="sng">
                <a:solidFill>
                  <a:schemeClr val="lt1"/>
                </a:solidFill>
                <a:latin typeface="Times New Roman"/>
                <a:ea typeface="Times New Roman"/>
                <a:cs typeface="Times New Roman"/>
                <a:sym typeface="Times New Roman"/>
                <a:hlinkClick r:id="rId5"/>
              </a:rPr>
              <a:t>https://www.jigsawplanet.com/?rc=play&amp;pid=010bf77a69fb</a:t>
            </a:r>
            <a:endParaRPr sz="2400" u="sng">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u="sng">
                <a:solidFill>
                  <a:schemeClr val="lt1"/>
                </a:solidFill>
                <a:latin typeface="Times New Roman"/>
                <a:ea typeface="Times New Roman"/>
                <a:cs typeface="Times New Roman"/>
                <a:sym typeface="Times New Roman"/>
                <a:hlinkClick r:id="rId6"/>
              </a:rPr>
              <a:t>https://www.jigsawplanet.com/?rc=play&amp;pid=1c0f710a13fe</a:t>
            </a:r>
            <a:endParaRPr sz="2400" u="sng">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07" name="Google Shape;107;p22"/>
          <p:cNvSpPr txBox="1">
            <a:spLocks noGrp="1"/>
          </p:cNvSpPr>
          <p:nvPr>
            <p:ph type="body" idx="1"/>
          </p:nvPr>
        </p:nvSpPr>
        <p:spPr>
          <a:xfrm>
            <a:off x="209800" y="-323400"/>
            <a:ext cx="9538200" cy="1394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lt" sz="1200">
                <a:solidFill>
                  <a:schemeClr val="dk1"/>
                </a:solidFill>
                <a:latin typeface="Times New Roman"/>
                <a:ea typeface="Times New Roman"/>
                <a:cs typeface="Times New Roman"/>
                <a:sym typeface="Times New Roman"/>
              </a:rPr>
              <a:t>D                                                     </a:t>
            </a:r>
            <a:r>
              <a:rPr lang="lt" sz="3000" b="1">
                <a:solidFill>
                  <a:schemeClr val="dk1"/>
                </a:solidFill>
                <a:latin typeface="Times New Roman"/>
                <a:ea typeface="Times New Roman"/>
                <a:cs typeface="Times New Roman"/>
                <a:sym typeface="Times New Roman"/>
              </a:rPr>
              <a:t>  </a:t>
            </a:r>
            <a:endParaRPr sz="30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lt" sz="3000" b="1">
                <a:solidFill>
                  <a:schemeClr val="lt1"/>
                </a:solidFill>
                <a:latin typeface="Times New Roman"/>
                <a:ea typeface="Times New Roman"/>
                <a:cs typeface="Times New Roman"/>
                <a:sym typeface="Times New Roman"/>
              </a:rPr>
              <a:t>                                   DĖLIONES</a:t>
            </a: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Clr>
                <a:schemeClr val="dk1"/>
              </a:buClr>
              <a:buSzPts val="1100"/>
              <a:buFont typeface="Arial"/>
              <a:buNone/>
            </a:pPr>
            <a:endParaRPr sz="3000">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body" idx="1"/>
          </p:nvPr>
        </p:nvSpPr>
        <p:spPr>
          <a:xfrm>
            <a:off x="311700" y="-114525"/>
            <a:ext cx="8265900" cy="846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sz="3000">
                <a:solidFill>
                  <a:schemeClr val="dk1"/>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 PARAŠYK  ,,KAS TAU YRA ŠEIMA?“</a:t>
            </a:r>
            <a:endParaRPr sz="3000" b="1">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endParaRPr sz="3000">
              <a:solidFill>
                <a:schemeClr val="lt1"/>
              </a:solidFill>
              <a:latin typeface="Times New Roman"/>
              <a:ea typeface="Times New Roman"/>
              <a:cs typeface="Times New Roman"/>
              <a:sym typeface="Times New Roman"/>
            </a:endParaRPr>
          </a:p>
        </p:txBody>
      </p:sp>
      <p:pic>
        <p:nvPicPr>
          <p:cNvPr id="113" name="Google Shape;113;p23" descr="Varnių Motiejaus Valančiaus gimnazijos 3g klasės moksleiviai klausia kas yra šeima. 2016 m." title="Kas tau yra šeima? (VMVG)">
            <a:hlinkClick r:id="rId3"/>
          </p:cNvPr>
          <p:cNvPicPr preferRelativeResize="0"/>
          <p:nvPr/>
        </p:nvPicPr>
        <p:blipFill>
          <a:blip r:embed="rId4">
            <a:alphaModFix/>
          </a:blip>
          <a:stretch>
            <a:fillRect/>
          </a:stretch>
        </p:blipFill>
        <p:spPr>
          <a:xfrm>
            <a:off x="1971150" y="917250"/>
            <a:ext cx="5590100" cy="397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17"/>
        <p:cNvGrpSpPr/>
        <p:nvPr/>
      </p:nvGrpSpPr>
      <p:grpSpPr>
        <a:xfrm>
          <a:off x="0" y="0"/>
          <a:ext cx="0" cy="0"/>
          <a:chOff x="0" y="0"/>
          <a:chExt cx="0" cy="0"/>
        </a:xfrm>
      </p:grpSpPr>
      <p:sp>
        <p:nvSpPr>
          <p:cNvPr id="118" name="Google Shape;118;p24"/>
          <p:cNvSpPr txBox="1">
            <a:spLocks noGrp="1"/>
          </p:cNvSpPr>
          <p:nvPr>
            <p:ph type="body" idx="1"/>
          </p:nvPr>
        </p:nvSpPr>
        <p:spPr>
          <a:xfrm>
            <a:off x="311700" y="0"/>
            <a:ext cx="8450700" cy="855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lt" sz="3000">
                <a:solidFill>
                  <a:schemeClr val="dk1"/>
                </a:solidFill>
                <a:latin typeface="Times New Roman"/>
                <a:ea typeface="Times New Roman"/>
                <a:cs typeface="Times New Roman"/>
                <a:sym typeface="Times New Roman"/>
              </a:rPr>
              <a:t>             </a:t>
            </a:r>
            <a:r>
              <a:rPr lang="lt" sz="3000">
                <a:solidFill>
                  <a:srgbClr val="000000"/>
                </a:solidFill>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VAIKŲ MINTYS  APIE ŠEIMĄ</a:t>
            </a:r>
            <a:endParaRPr sz="30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3000">
              <a:solidFill>
                <a:schemeClr val="lt1"/>
              </a:solidFill>
              <a:latin typeface="Times New Roman"/>
              <a:ea typeface="Times New Roman"/>
              <a:cs typeface="Times New Roman"/>
              <a:sym typeface="Times New Roman"/>
            </a:endParaRPr>
          </a:p>
          <a:p>
            <a:pPr marL="0" lvl="0" indent="0" algn="l" rtl="0">
              <a:spcBef>
                <a:spcPts val="1200"/>
              </a:spcBef>
              <a:spcAft>
                <a:spcPts val="1600"/>
              </a:spcAft>
              <a:buNone/>
            </a:pPr>
            <a:endParaRPr sz="3000">
              <a:solidFill>
                <a:schemeClr val="lt1"/>
              </a:solidFill>
              <a:latin typeface="Times New Roman"/>
              <a:ea typeface="Times New Roman"/>
              <a:cs typeface="Times New Roman"/>
              <a:sym typeface="Times New Roman"/>
            </a:endParaRPr>
          </a:p>
        </p:txBody>
      </p:sp>
      <p:pic>
        <p:nvPicPr>
          <p:cNvPr id="119" name="Google Shape;119;p24" descr="Tarptautinė šeimos diena - Vaikų mintys apie šeimą&#10;Edukacinės programos vaikams : www.pramoguskonis.lt" title="Vaikų mintys apie šeimą">
            <a:hlinkClick r:id="rId3"/>
          </p:cNvPr>
          <p:cNvPicPr preferRelativeResize="0"/>
          <p:nvPr/>
        </p:nvPicPr>
        <p:blipFill>
          <a:blip r:embed="rId4">
            <a:alphaModFix/>
          </a:blip>
          <a:stretch>
            <a:fillRect/>
          </a:stretch>
        </p:blipFill>
        <p:spPr>
          <a:xfrm>
            <a:off x="1894175" y="948050"/>
            <a:ext cx="5205074" cy="397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46200" y="85650"/>
            <a:ext cx="9236400" cy="8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2400">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ATLIK SUDĖTIES IR ATIMTIES VEIKSMUS</a:t>
            </a:r>
            <a:endParaRPr sz="300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2400" b="1">
              <a:latin typeface="Times New Roman"/>
              <a:ea typeface="Times New Roman"/>
              <a:cs typeface="Times New Roman"/>
              <a:sym typeface="Times New Roman"/>
            </a:endParaRPr>
          </a:p>
        </p:txBody>
      </p:sp>
      <p:sp>
        <p:nvSpPr>
          <p:cNvPr id="125" name="Google Shape;125;p25"/>
          <p:cNvSpPr txBox="1">
            <a:spLocks noGrp="1"/>
          </p:cNvSpPr>
          <p:nvPr>
            <p:ph type="body" idx="1"/>
          </p:nvPr>
        </p:nvSpPr>
        <p:spPr>
          <a:xfrm>
            <a:off x="311700" y="1228675"/>
            <a:ext cx="40155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lt" sz="3000">
                <a:solidFill>
                  <a:schemeClr val="dk1"/>
                </a:solidFill>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 </a:t>
            </a:r>
            <a:endParaRPr sz="3000">
              <a:solidFill>
                <a:schemeClr val="lt1"/>
              </a:solidFill>
              <a:latin typeface="Times New Roman"/>
              <a:ea typeface="Times New Roman"/>
              <a:cs typeface="Times New Roman"/>
              <a:sym typeface="Times New Roman"/>
            </a:endParaRPr>
          </a:p>
          <a:p>
            <a:pPr marL="0" lvl="0" indent="0" algn="l" rtl="0">
              <a:spcBef>
                <a:spcPts val="1200"/>
              </a:spcBef>
              <a:spcAft>
                <a:spcPts val="1600"/>
              </a:spcAft>
              <a:buNone/>
            </a:pPr>
            <a:endParaRPr sz="3000">
              <a:solidFill>
                <a:schemeClr val="lt1"/>
              </a:solidFill>
              <a:latin typeface="Times New Roman"/>
              <a:ea typeface="Times New Roman"/>
              <a:cs typeface="Times New Roman"/>
              <a:sym typeface="Times New Roman"/>
            </a:endParaRPr>
          </a:p>
        </p:txBody>
      </p:sp>
      <p:pic>
        <p:nvPicPr>
          <p:cNvPr id="126" name="Google Shape;126;p25"/>
          <p:cNvPicPr preferRelativeResize="0"/>
          <p:nvPr/>
        </p:nvPicPr>
        <p:blipFill>
          <a:blip r:embed="rId3">
            <a:alphaModFix/>
          </a:blip>
          <a:stretch>
            <a:fillRect/>
          </a:stretch>
        </p:blipFill>
        <p:spPr>
          <a:xfrm>
            <a:off x="231000" y="863875"/>
            <a:ext cx="3049150" cy="4142525"/>
          </a:xfrm>
          <a:prstGeom prst="rect">
            <a:avLst/>
          </a:prstGeom>
          <a:noFill/>
          <a:ln>
            <a:noFill/>
          </a:ln>
        </p:spPr>
      </p:pic>
      <p:pic>
        <p:nvPicPr>
          <p:cNvPr id="127" name="Google Shape;127;p25"/>
          <p:cNvPicPr preferRelativeResize="0"/>
          <p:nvPr/>
        </p:nvPicPr>
        <p:blipFill>
          <a:blip r:embed="rId4">
            <a:alphaModFix/>
          </a:blip>
          <a:stretch>
            <a:fillRect/>
          </a:stretch>
        </p:blipFill>
        <p:spPr>
          <a:xfrm>
            <a:off x="5651700" y="925350"/>
            <a:ext cx="3218525" cy="4019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46200" y="85650"/>
            <a:ext cx="9236400" cy="8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2400">
                <a:latin typeface="Times New Roman"/>
                <a:ea typeface="Times New Roman"/>
                <a:cs typeface="Times New Roman"/>
                <a:sym typeface="Times New Roman"/>
              </a:rPr>
              <a:t>      </a:t>
            </a:r>
            <a:endParaRPr sz="300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2400" b="1">
              <a:latin typeface="Times New Roman"/>
              <a:ea typeface="Times New Roman"/>
              <a:cs typeface="Times New Roman"/>
              <a:sym typeface="Times New Roman"/>
            </a:endParaRPr>
          </a:p>
        </p:txBody>
      </p:sp>
      <p:sp>
        <p:nvSpPr>
          <p:cNvPr id="133" name="Google Shape;133;p26"/>
          <p:cNvSpPr txBox="1">
            <a:spLocks noGrp="1"/>
          </p:cNvSpPr>
          <p:nvPr>
            <p:ph type="body" idx="1"/>
          </p:nvPr>
        </p:nvSpPr>
        <p:spPr>
          <a:xfrm>
            <a:off x="-46200" y="85650"/>
            <a:ext cx="9301500" cy="5266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   UŽRAŠYK KIEK RODO LAIKRODIS               ĮRAŠYK PRALEISTUS SKAITMENIS</a:t>
            </a:r>
            <a:endParaRPr b="1">
              <a:solidFill>
                <a:schemeClr val="dk1"/>
              </a:solidFill>
              <a:latin typeface="Times New Roman"/>
              <a:ea typeface="Times New Roman"/>
              <a:cs typeface="Times New Roman"/>
              <a:sym typeface="Times New Roman"/>
            </a:endParaRPr>
          </a:p>
          <a:p>
            <a:pPr marL="0" lvl="0" indent="0" algn="l" rtl="0">
              <a:spcBef>
                <a:spcPts val="1200"/>
              </a:spcBef>
              <a:spcAft>
                <a:spcPts val="1600"/>
              </a:spcAft>
              <a:buNone/>
            </a:pPr>
            <a:r>
              <a:rPr lang="lt" b="1">
                <a:solidFill>
                  <a:schemeClr val="dk1"/>
                </a:solidFill>
                <a:latin typeface="Times New Roman"/>
                <a:ea typeface="Times New Roman"/>
                <a:cs typeface="Times New Roman"/>
                <a:sym typeface="Times New Roman"/>
              </a:rPr>
              <a:t>     </a:t>
            </a:r>
            <a:endParaRPr b="1">
              <a:latin typeface="Times New Roman"/>
              <a:ea typeface="Times New Roman"/>
              <a:cs typeface="Times New Roman"/>
              <a:sym typeface="Times New Roman"/>
            </a:endParaRPr>
          </a:p>
        </p:txBody>
      </p:sp>
      <p:pic>
        <p:nvPicPr>
          <p:cNvPr id="134" name="Google Shape;134;p26"/>
          <p:cNvPicPr preferRelativeResize="0"/>
          <p:nvPr/>
        </p:nvPicPr>
        <p:blipFill>
          <a:blip r:embed="rId3">
            <a:alphaModFix/>
          </a:blip>
          <a:stretch>
            <a:fillRect/>
          </a:stretch>
        </p:blipFill>
        <p:spPr>
          <a:xfrm>
            <a:off x="261825" y="733425"/>
            <a:ext cx="3880700" cy="4295550"/>
          </a:xfrm>
          <a:prstGeom prst="rect">
            <a:avLst/>
          </a:prstGeom>
          <a:noFill/>
          <a:ln>
            <a:noFill/>
          </a:ln>
        </p:spPr>
      </p:pic>
      <p:pic>
        <p:nvPicPr>
          <p:cNvPr id="135" name="Google Shape;135;p26"/>
          <p:cNvPicPr preferRelativeResize="0"/>
          <p:nvPr/>
        </p:nvPicPr>
        <p:blipFill>
          <a:blip r:embed="rId4">
            <a:alphaModFix/>
          </a:blip>
          <a:stretch>
            <a:fillRect/>
          </a:stretch>
        </p:blipFill>
        <p:spPr>
          <a:xfrm>
            <a:off x="4958725" y="862025"/>
            <a:ext cx="3880700" cy="4074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311700" y="1152475"/>
            <a:ext cx="40155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lt" sz="3000">
                <a:solidFill>
                  <a:schemeClr val="dk1"/>
                </a:solidFill>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 </a:t>
            </a:r>
            <a:endParaRPr sz="3000">
              <a:solidFill>
                <a:schemeClr val="lt1"/>
              </a:solidFill>
              <a:latin typeface="Times New Roman"/>
              <a:ea typeface="Times New Roman"/>
              <a:cs typeface="Times New Roman"/>
              <a:sym typeface="Times New Roman"/>
            </a:endParaRPr>
          </a:p>
          <a:p>
            <a:pPr marL="0" lvl="0" indent="0" algn="l" rtl="0">
              <a:spcBef>
                <a:spcPts val="1200"/>
              </a:spcBef>
              <a:spcAft>
                <a:spcPts val="1600"/>
              </a:spcAft>
              <a:buNone/>
            </a:pPr>
            <a:endParaRPr sz="3000">
              <a:solidFill>
                <a:schemeClr val="lt1"/>
              </a:solidFill>
              <a:latin typeface="Times New Roman"/>
              <a:ea typeface="Times New Roman"/>
              <a:cs typeface="Times New Roman"/>
              <a:sym typeface="Times New Roman"/>
            </a:endParaRPr>
          </a:p>
        </p:txBody>
      </p:sp>
      <p:pic>
        <p:nvPicPr>
          <p:cNvPr id="141" name="Google Shape;141;p27"/>
          <p:cNvPicPr preferRelativeResize="0"/>
          <p:nvPr/>
        </p:nvPicPr>
        <p:blipFill>
          <a:blip r:embed="rId3">
            <a:alphaModFix/>
          </a:blip>
          <a:stretch>
            <a:fillRect/>
          </a:stretch>
        </p:blipFill>
        <p:spPr>
          <a:xfrm>
            <a:off x="138600" y="446600"/>
            <a:ext cx="3103689" cy="4298275"/>
          </a:xfrm>
          <a:prstGeom prst="rect">
            <a:avLst/>
          </a:prstGeom>
          <a:noFill/>
          <a:ln>
            <a:noFill/>
          </a:ln>
        </p:spPr>
      </p:pic>
      <p:pic>
        <p:nvPicPr>
          <p:cNvPr id="142" name="Google Shape;142;p27"/>
          <p:cNvPicPr preferRelativeResize="0"/>
          <p:nvPr/>
        </p:nvPicPr>
        <p:blipFill>
          <a:blip r:embed="rId4">
            <a:alphaModFix/>
          </a:blip>
          <a:stretch>
            <a:fillRect/>
          </a:stretch>
        </p:blipFill>
        <p:spPr>
          <a:xfrm>
            <a:off x="5590100" y="446600"/>
            <a:ext cx="3280125" cy="4298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0" y="77000"/>
            <a:ext cx="9224400" cy="11550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200">
                <a:latin typeface="Times New Roman"/>
                <a:ea typeface="Times New Roman"/>
                <a:cs typeface="Times New Roman"/>
                <a:sym typeface="Times New Roman"/>
              </a:rPr>
              <a:t> </a:t>
            </a:r>
            <a:r>
              <a:rPr lang="lt" sz="1200">
                <a:solidFill>
                  <a:schemeClr val="lt1"/>
                </a:solidFill>
                <a:latin typeface="Times New Roman"/>
                <a:ea typeface="Times New Roman"/>
                <a:cs typeface="Times New Roman"/>
                <a:sym typeface="Times New Roman"/>
              </a:rPr>
              <a:t> </a:t>
            </a:r>
            <a:r>
              <a:rPr lang="lt" sz="3000">
                <a:solidFill>
                  <a:schemeClr val="lt1"/>
                </a:solidFill>
                <a:latin typeface="Times New Roman"/>
                <a:ea typeface="Times New Roman"/>
                <a:cs typeface="Times New Roman"/>
                <a:sym typeface="Times New Roman"/>
              </a:rPr>
              <a:t>NAUDOJANT KAULIUKUS, SKAIČIUOK MINTINAI.</a:t>
            </a:r>
            <a:endParaRPr sz="3000">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107800" y="-253125"/>
            <a:ext cx="9251700" cy="1270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2400">
                <a:latin typeface="Times New Roman"/>
                <a:ea typeface="Times New Roman"/>
                <a:cs typeface="Times New Roman"/>
                <a:sym typeface="Times New Roman"/>
              </a:rPr>
              <a:t>       </a:t>
            </a:r>
            <a:r>
              <a:rPr lang="lt" sz="2400" b="1">
                <a:latin typeface="Times New Roman"/>
                <a:ea typeface="Times New Roman"/>
                <a:cs typeface="Times New Roman"/>
                <a:sym typeface="Times New Roman"/>
              </a:rPr>
              <a:t>UŽRAŠYK SAVO  ŠEIMOS NARIŲ VARDUS IR IŠMATUOK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2400" b="1">
                <a:latin typeface="Times New Roman"/>
                <a:ea typeface="Times New Roman"/>
                <a:cs typeface="Times New Roman"/>
                <a:sym typeface="Times New Roman"/>
              </a:rPr>
              <a:t>                                          JŲ  ILGĮ  LINIUOTE</a:t>
            </a:r>
            <a:endParaRPr sz="2400" b="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53" name="Google Shape;153;p29"/>
          <p:cNvSpPr txBox="1">
            <a:spLocks noGrp="1"/>
          </p:cNvSpPr>
          <p:nvPr>
            <p:ph type="body" idx="1"/>
          </p:nvPr>
        </p:nvSpPr>
        <p:spPr>
          <a:xfrm>
            <a:off x="246400" y="1108775"/>
            <a:ext cx="8432100" cy="5059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lt" b="1">
                <a:solidFill>
                  <a:schemeClr val="dk1"/>
                </a:solidFill>
                <a:latin typeface="Times New Roman"/>
                <a:ea typeface="Times New Roman"/>
                <a:cs typeface="Times New Roman"/>
                <a:sym typeface="Times New Roman"/>
              </a:rPr>
              <a:t>  LINA – 2 cm</a:t>
            </a:r>
            <a:endParaRPr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endParaRPr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  MINDAUGAS –</a:t>
            </a:r>
            <a:endParaRPr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   GUSTAS –</a:t>
            </a:r>
            <a:endParaRPr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   GYTĖ –</a:t>
            </a:r>
            <a:endParaRPr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  KRISTUPAS –</a:t>
            </a:r>
            <a:endParaRPr b="1">
              <a:solidFill>
                <a:schemeClr val="dk1"/>
              </a:solidFill>
              <a:latin typeface="Times New Roman"/>
              <a:ea typeface="Times New Roman"/>
              <a:cs typeface="Times New Roman"/>
              <a:sym typeface="Times New Roman"/>
            </a:endParaRPr>
          </a:p>
          <a:p>
            <a:pPr marL="0" lvl="0" indent="0" algn="l" rtl="0">
              <a:spcBef>
                <a:spcPts val="1200"/>
              </a:spcBef>
              <a:spcAft>
                <a:spcPts val="1200"/>
              </a:spcAft>
              <a:buClr>
                <a:schemeClr val="dk1"/>
              </a:buClr>
              <a:buSzPts val="1100"/>
              <a:buFont typeface="Arial"/>
              <a:buNone/>
            </a:pPr>
            <a:r>
              <a:rPr lang="lt" b="1">
                <a:solidFill>
                  <a:schemeClr val="dk1"/>
                </a:solidFill>
                <a:latin typeface="Times New Roman"/>
                <a:ea typeface="Times New Roman"/>
                <a:cs typeface="Times New Roman"/>
                <a:sym typeface="Times New Roman"/>
              </a:rPr>
              <a:t> </a:t>
            </a:r>
            <a:r>
              <a:rPr lang="lt"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57"/>
        <p:cNvGrpSpPr/>
        <p:nvPr/>
      </p:nvGrpSpPr>
      <p:grpSpPr>
        <a:xfrm>
          <a:off x="0" y="0"/>
          <a:ext cx="0" cy="0"/>
          <a:chOff x="0" y="0"/>
          <a:chExt cx="0" cy="0"/>
        </a:xfrm>
      </p:grpSpPr>
      <p:sp>
        <p:nvSpPr>
          <p:cNvPr id="158" name="Google Shape;158;p30"/>
          <p:cNvSpPr txBox="1">
            <a:spLocks noGrp="1"/>
          </p:cNvSpPr>
          <p:nvPr>
            <p:ph type="body" idx="1"/>
          </p:nvPr>
        </p:nvSpPr>
        <p:spPr>
          <a:xfrm>
            <a:off x="203900" y="0"/>
            <a:ext cx="8173500" cy="104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lt" sz="2400">
                <a:solidFill>
                  <a:schemeClr val="lt1"/>
                </a:solidFill>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        DAINELĖ ,,NEPYK, SENELE, NEPYK”</a:t>
            </a:r>
            <a:endParaRPr sz="3000" b="1">
              <a:solidFill>
                <a:srgbClr val="000000"/>
              </a:solidFill>
              <a:latin typeface="Times New Roman"/>
              <a:ea typeface="Times New Roman"/>
              <a:cs typeface="Times New Roman"/>
              <a:sym typeface="Times New Roman"/>
            </a:endParaRPr>
          </a:p>
        </p:txBody>
      </p:sp>
      <p:pic>
        <p:nvPicPr>
          <p:cNvPr id="159" name="Google Shape;159;p30" descr="Populiariausių vaikiškų dainų karaoke 3 dalis." title="Nepyk, senele KARAOKE">
            <a:hlinkClick r:id="rId3"/>
          </p:cNvPr>
          <p:cNvPicPr preferRelativeResize="0"/>
          <p:nvPr/>
        </p:nvPicPr>
        <p:blipFill>
          <a:blip r:embed="rId4">
            <a:alphaModFix/>
          </a:blip>
          <a:stretch>
            <a:fillRect/>
          </a:stretch>
        </p:blipFill>
        <p:spPr>
          <a:xfrm>
            <a:off x="1616975" y="809450"/>
            <a:ext cx="5944276" cy="3926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31"/>
          <p:cNvSpPr txBox="1">
            <a:spLocks noGrp="1"/>
          </p:cNvSpPr>
          <p:nvPr>
            <p:ph type="body" idx="1"/>
          </p:nvPr>
        </p:nvSpPr>
        <p:spPr>
          <a:xfrm>
            <a:off x="123200" y="1306475"/>
            <a:ext cx="4188600" cy="354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endParaRPr sz="2400">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endParaRPr sz="2400">
              <a:solidFill>
                <a:schemeClr val="lt1"/>
              </a:solidFill>
              <a:latin typeface="Times New Roman"/>
              <a:ea typeface="Times New Roman"/>
              <a:cs typeface="Times New Roman"/>
              <a:sym typeface="Times New Roman"/>
            </a:endParaRPr>
          </a:p>
          <a:p>
            <a:pPr marL="0" lvl="0" indent="0" algn="l" rtl="0">
              <a:spcBef>
                <a:spcPts val="1600"/>
              </a:spcBef>
              <a:spcAft>
                <a:spcPts val="1600"/>
              </a:spcAft>
              <a:buNone/>
            </a:pPr>
            <a:r>
              <a:rPr lang="lt" sz="2400">
                <a:solidFill>
                  <a:schemeClr val="lt1"/>
                </a:solidFill>
                <a:latin typeface="Times New Roman"/>
                <a:ea typeface="Times New Roman"/>
                <a:cs typeface="Times New Roman"/>
                <a:sym typeface="Times New Roman"/>
              </a:rPr>
              <a:t>KURK  ŠEIMOS GYVENIMO ISTORIJAS, BANDYK JAS UŽRAŠYTI.</a:t>
            </a:r>
            <a:endParaRPr sz="2400">
              <a:solidFill>
                <a:schemeClr val="lt1"/>
              </a:solidFill>
              <a:latin typeface="Times New Roman"/>
              <a:ea typeface="Times New Roman"/>
              <a:cs typeface="Times New Roman"/>
              <a:sym typeface="Times New Roman"/>
            </a:endParaRPr>
          </a:p>
        </p:txBody>
      </p:sp>
      <p:sp>
        <p:nvSpPr>
          <p:cNvPr id="165" name="Google Shape;165;p31"/>
          <p:cNvSpPr txBox="1"/>
          <p:nvPr/>
        </p:nvSpPr>
        <p:spPr>
          <a:xfrm>
            <a:off x="5081900" y="61600"/>
            <a:ext cx="32034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100">
                <a:solidFill>
                  <a:schemeClr val="dk1"/>
                </a:solidFill>
                <a:highlight>
                  <a:srgbClr val="F9F9F9"/>
                </a:highlight>
              </a:rPr>
              <a:t>                </a:t>
            </a:r>
            <a:endParaRPr sz="1100" u="sng">
              <a:solidFill>
                <a:schemeClr val="hlink"/>
              </a:solidFill>
              <a:highlight>
                <a:srgbClr val="F9F9F9"/>
              </a:highlight>
            </a:endParaRPr>
          </a:p>
          <a:p>
            <a:pPr marL="0" lvl="0" indent="0" algn="l" rtl="0">
              <a:lnSpc>
                <a:spcPct val="115000"/>
              </a:lnSpc>
              <a:spcBef>
                <a:spcPts val="1200"/>
              </a:spcBef>
              <a:spcAft>
                <a:spcPts val="1200"/>
              </a:spcAft>
              <a:buNone/>
            </a:pPr>
            <a:r>
              <a:rPr lang="lt"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339775" y="85975"/>
            <a:ext cx="6697650" cy="2901575"/>
          </a:xfrm>
          <a:prstGeom prst="rect">
            <a:avLst/>
          </a:prstGeom>
          <a:noFill/>
          <a:ln>
            <a:noFill/>
          </a:ln>
        </p:spPr>
      </p:pic>
      <p:sp>
        <p:nvSpPr>
          <p:cNvPr id="60" name="Google Shape;60;p14"/>
          <p:cNvSpPr txBox="1"/>
          <p:nvPr/>
        </p:nvSpPr>
        <p:spPr>
          <a:xfrm>
            <a:off x="152400" y="2987550"/>
            <a:ext cx="8991600" cy="2155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lt" sz="2400">
                <a:solidFill>
                  <a:schemeClr val="dk1"/>
                </a:solidFill>
                <a:latin typeface="Times New Roman"/>
                <a:ea typeface="Times New Roman"/>
                <a:cs typeface="Times New Roman"/>
                <a:sym typeface="Times New Roman"/>
              </a:rPr>
              <a:t>    Svarbu, kad šeimos dažnai savęs klaustų ar jos gyvena iš meilės, dėl meilės ir meilėje. Konkrečiai tai reiškia aukojimąsi, atleidimą, kantrybę, savitarpio pagalbą, pagarbą. Kaip pagerėtų šeimų gyvenimas jei kiekvieną dieną būtų naudojami trys paprasti žodžiai: „prašau“, „ačiū“, „atsiprašau“. (Popiežius Pranciškus)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69"/>
        <p:cNvGrpSpPr/>
        <p:nvPr/>
      </p:nvGrpSpPr>
      <p:grpSpPr>
        <a:xfrm>
          <a:off x="0" y="0"/>
          <a:ext cx="0" cy="0"/>
          <a:chOff x="0" y="0"/>
          <a:chExt cx="0" cy="0"/>
        </a:xfrm>
      </p:grpSpPr>
      <p:sp>
        <p:nvSpPr>
          <p:cNvPr id="170" name="Google Shape;170;p32"/>
          <p:cNvSpPr txBox="1">
            <a:spLocks noGrp="1"/>
          </p:cNvSpPr>
          <p:nvPr>
            <p:ph type="body" idx="1"/>
          </p:nvPr>
        </p:nvSpPr>
        <p:spPr>
          <a:xfrm>
            <a:off x="203900" y="0"/>
            <a:ext cx="8173500" cy="104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lt" sz="2400">
                <a:solidFill>
                  <a:schemeClr val="lt1"/>
                </a:solidFill>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    DAINELĖ ,,PAS MOČIUTĘ, PAS SENELĮ”</a:t>
            </a:r>
            <a:endParaRPr sz="3000" b="1">
              <a:solidFill>
                <a:srgbClr val="000000"/>
              </a:solidFill>
              <a:latin typeface="Times New Roman"/>
              <a:ea typeface="Times New Roman"/>
              <a:cs typeface="Times New Roman"/>
              <a:sym typeface="Times New Roman"/>
            </a:endParaRPr>
          </a:p>
        </p:txBody>
      </p:sp>
      <p:pic>
        <p:nvPicPr>
          <p:cNvPr id="171" name="Google Shape;171;p32" descr="Pas Močiutę Pas Senelį&#10;&#10;Pried.&#10;Pas močiutę, pas senelį&#10;Taip gera pas juos pabūti. 2x&#10;&#10;Močiutė mūsų nuostabi ir gamina ji labai skaniai.&#10;Senelis kalba apie planetas ir įvairiausias detales.&#10;&#10;Pried.&#10;&#10;Aukštais, vingiuotais takeliais važiuojame pas juos,&#10;Kur mažas jų namelis randasi miškuos.&#10;&#10;Pried." title="Pas Močiutę Pas Senelį - Vaikiškos Dainelės Dainų Karuselė.TV">
            <a:hlinkClick r:id="rId3"/>
          </p:cNvPr>
          <p:cNvPicPr preferRelativeResize="0"/>
          <p:nvPr/>
        </p:nvPicPr>
        <p:blipFill>
          <a:blip r:embed="rId4">
            <a:alphaModFix/>
          </a:blip>
          <a:stretch>
            <a:fillRect/>
          </a:stretch>
        </p:blipFill>
        <p:spPr>
          <a:xfrm>
            <a:off x="1416775" y="1047000"/>
            <a:ext cx="6005875" cy="3757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311700" y="0"/>
            <a:ext cx="9036000" cy="662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2400">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    SURAŠYK ŠEIMOS RELIKVIJAS.</a:t>
            </a:r>
            <a:endParaRPr sz="30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sz="2400" b="1">
              <a:solidFill>
                <a:schemeClr val="lt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1447575" y="-528800"/>
            <a:ext cx="5821200" cy="13860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100">
                <a:highlight>
                  <a:srgbClr val="F9F9F9"/>
                </a:highlight>
              </a:rPr>
              <a:t> </a:t>
            </a:r>
            <a:endParaRPr sz="2400" b="1">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solidFill>
                  <a:srgbClr val="000000"/>
                </a:solidFill>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 DAINELĖ ,,SU TĖČIU“</a:t>
            </a:r>
            <a:endParaRPr sz="300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182" name="Google Shape;182;p34" descr="Su Tėčiu   Vaikiškos Dainelės Dainų Karuselė.TV&#10;&#10;Štai pasibeldė nuostabi diena&#10;Su tėčiu mes praleisim ją.&#10;&#10;Laukia nuotykiai visus,&#10;Mūs visur, mūs visur,&#10;Su tėčiu mums taip smagu,&#10;Taip smagu. 2x" title="Su Tėčiu -  Vaikiškos Dainelės Dainų Karuselė.TV">
            <a:hlinkClick r:id="rId3"/>
          </p:cNvPr>
          <p:cNvPicPr preferRelativeResize="0"/>
          <p:nvPr/>
        </p:nvPicPr>
        <p:blipFill>
          <a:blip r:embed="rId4">
            <a:alphaModFix/>
          </a:blip>
          <a:stretch>
            <a:fillRect/>
          </a:stretch>
        </p:blipFill>
        <p:spPr>
          <a:xfrm>
            <a:off x="1586175" y="857250"/>
            <a:ext cx="5605475" cy="4187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0" y="-114525"/>
            <a:ext cx="9144000" cy="14082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2400" b="1">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 SURAŠYK KAIP GRAŽIAI GALIMA PAVADINTI                              MAMĄ, TĖVELĮ, SENELĘ, SENELĮ, SESĘ, BROLĮ.</a:t>
            </a:r>
            <a:endParaRPr sz="30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a:solidFill>
                <a:srgbClr val="FF0000"/>
              </a:solidFill>
            </a:endParaRPr>
          </a:p>
        </p:txBody>
      </p:sp>
      <p:sp>
        <p:nvSpPr>
          <p:cNvPr id="188" name="Google Shape;188;p35"/>
          <p:cNvSpPr txBox="1">
            <a:spLocks noGrp="1"/>
          </p:cNvSpPr>
          <p:nvPr>
            <p:ph type="body" idx="1"/>
          </p:nvPr>
        </p:nvSpPr>
        <p:spPr>
          <a:xfrm>
            <a:off x="107800" y="1740175"/>
            <a:ext cx="8724600" cy="3550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PAVYZDŽIUI: MAMYTĖ</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lt" sz="2400" b="1">
                <a:solidFill>
                  <a:srgbClr val="000000"/>
                </a:solidFill>
                <a:latin typeface="Times New Roman"/>
                <a:ea typeface="Times New Roman"/>
                <a:cs typeface="Times New Roman"/>
                <a:sym typeface="Times New Roman"/>
              </a:rPr>
              <a:t>MAMA, MAMYTĖ, MAMUTĖ, MAMITUKĖ, </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lt" sz="2400" b="1">
                <a:solidFill>
                  <a:srgbClr val="000000"/>
                </a:solidFill>
                <a:latin typeface="Times New Roman"/>
                <a:ea typeface="Times New Roman"/>
                <a:cs typeface="Times New Roman"/>
                <a:sym typeface="Times New Roman"/>
              </a:rPr>
              <a:t>MAMITAITĖ, MAMUSYTĖ, MAMIKĖ, </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MAMUTĖLAITĖ, MAMAITĖ,  MAMELĖ.</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6"/>
          <p:cNvSpPr/>
          <p:nvPr/>
        </p:nvSpPr>
        <p:spPr>
          <a:xfrm>
            <a:off x="476250" y="4019325"/>
            <a:ext cx="8191722" cy="785325"/>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E06666"/>
                </a:solidFill>
                <a:latin typeface="Arial"/>
              </a:rPr>
              <a:t>MANO MAMA PATI GERIAUSIA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97"/>
        <p:cNvGrpSpPr/>
        <p:nvPr/>
      </p:nvGrpSpPr>
      <p:grpSpPr>
        <a:xfrm>
          <a:off x="0" y="0"/>
          <a:ext cx="0" cy="0"/>
          <a:chOff x="0" y="0"/>
          <a:chExt cx="0" cy="0"/>
        </a:xfrm>
      </p:grpSpPr>
      <p:pic>
        <p:nvPicPr>
          <p:cNvPr id="198" name="Google Shape;198;p37" descr="Mano Mama  Vaikiškos Dainelės Dainų Karuselė.TV&#10;&#10;Pried.&#10;Mano mama pati geriausia,&#10;Graži, protinga, mylimiausia. 2x&#10;&#10;Skanius patiekalus mums daro &#10;Ir švariausiai namus išvalo.&#10;O kai laiką leidžiame kartu,&#10;Su ja niekada nenuobodu.&#10;&#10;Pried.&#10;&#10;Ji įvairiausias pasakas kuria,&#10;Lakią vaizduotę mūs mama turi.&#10;Kai liūdna visad apkabins&#10;Ir prieš miegą apkamšys.&#10;&#10;Pried." title="Mano Mama -  Vaikiškos Dainelės Dainų Karuselė.TV">
            <a:hlinkClick r:id="rId3"/>
          </p:cNvPr>
          <p:cNvPicPr preferRelativeResize="0"/>
          <p:nvPr/>
        </p:nvPicPr>
        <p:blipFill>
          <a:blip r:embed="rId4">
            <a:alphaModFix/>
          </a:blip>
          <a:stretch>
            <a:fillRect/>
          </a:stretch>
        </p:blipFill>
        <p:spPr>
          <a:xfrm>
            <a:off x="1709375" y="1201175"/>
            <a:ext cx="5574674" cy="3726725"/>
          </a:xfrm>
          <a:prstGeom prst="rect">
            <a:avLst/>
          </a:prstGeom>
          <a:noFill/>
          <a:ln>
            <a:noFill/>
          </a:ln>
        </p:spPr>
      </p:pic>
      <p:sp>
        <p:nvSpPr>
          <p:cNvPr id="199" name="Google Shape;199;p37"/>
          <p:cNvSpPr txBox="1"/>
          <p:nvPr/>
        </p:nvSpPr>
        <p:spPr>
          <a:xfrm>
            <a:off x="0" y="0"/>
            <a:ext cx="9008700" cy="95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000" b="1">
                <a:solidFill>
                  <a:schemeClr val="dk1"/>
                </a:solidFill>
                <a:latin typeface="Times New Roman"/>
                <a:ea typeface="Times New Roman"/>
                <a:cs typeface="Times New Roman"/>
                <a:sym typeface="Times New Roman"/>
              </a:rPr>
              <a:t>     DAINELĖ ,,MANO MAMA PATI GERIAUSIA“</a:t>
            </a:r>
            <a:endParaRPr sz="3000" b="1">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311700" y="-123200"/>
            <a:ext cx="8520600" cy="1140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3000" b="1">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PATARLĖS APIE ŠEIMĄ</a:t>
            </a:r>
            <a:endParaRPr sz="30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205" name="Google Shape;205;p38"/>
          <p:cNvSpPr txBox="1">
            <a:spLocks noGrp="1"/>
          </p:cNvSpPr>
          <p:nvPr>
            <p:ph type="body" idx="1"/>
          </p:nvPr>
        </p:nvSpPr>
        <p:spPr>
          <a:xfrm>
            <a:off x="0" y="763250"/>
            <a:ext cx="9144000" cy="3790200"/>
          </a:xfrm>
          <a:prstGeom prst="rect">
            <a:avLst/>
          </a:prstGeom>
        </p:spPr>
        <p:txBody>
          <a:bodyPr spcFirstLastPara="1" wrap="square" lIns="91425" tIns="91425" rIns="91425" bIns="91425" anchor="t" anchorCtr="0">
            <a:noAutofit/>
          </a:bodyPr>
          <a:lstStyle/>
          <a:p>
            <a:pPr marL="457200" lvl="0" indent="-381000" algn="l" rtl="0">
              <a:spcBef>
                <a:spcPts val="1200"/>
              </a:spcBef>
              <a:spcAft>
                <a:spcPts val="0"/>
              </a:spcAft>
              <a:buClr>
                <a:srgbClr val="000000"/>
              </a:buClr>
              <a:buSzPts val="2400"/>
              <a:buFont typeface="Times New Roman"/>
              <a:buAutoNum type="arabicPeriod"/>
            </a:pPr>
            <a:r>
              <a:rPr lang="lt" sz="2400" b="1">
                <a:solidFill>
                  <a:srgbClr val="000000"/>
                </a:solidFill>
                <a:latin typeface="Times New Roman"/>
                <a:ea typeface="Times New Roman"/>
                <a:cs typeface="Times New Roman"/>
                <a:sym typeface="Times New Roman"/>
              </a:rPr>
              <a:t>ŠEIMA – TAI BENDRIJA, SUSIDEDANTI IŠ PONO, PONIOS IR DVIEJŲ VERGŲ – IŠ VISO IŠ DVIEJŲ ŽMONIŲ.</a:t>
            </a:r>
            <a:endParaRPr sz="2400" b="1">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lt" sz="2400" b="1">
                <a:solidFill>
                  <a:srgbClr val="000000"/>
                </a:solidFill>
                <a:latin typeface="Times New Roman"/>
                <a:ea typeface="Times New Roman"/>
                <a:cs typeface="Times New Roman"/>
                <a:sym typeface="Times New Roman"/>
              </a:rPr>
              <a:t>NĖRA ŠEIMOS BE DŪMŲ.</a:t>
            </a:r>
            <a:endParaRPr sz="2400" b="1">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lt" sz="2400" b="1">
                <a:solidFill>
                  <a:srgbClr val="000000"/>
                </a:solidFill>
                <a:latin typeface="Times New Roman"/>
                <a:ea typeface="Times New Roman"/>
                <a:cs typeface="Times New Roman"/>
                <a:sym typeface="Times New Roman"/>
              </a:rPr>
              <a:t>Į TAIKIĄ ŠEIMĄ LAIMĖ ATEINA PATI SAVAIME.</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lt" sz="2400" b="1">
                <a:solidFill>
                  <a:srgbClr val="000000"/>
                </a:solidFill>
                <a:latin typeface="Times New Roman"/>
                <a:ea typeface="Times New Roman"/>
                <a:cs typeface="Times New Roman"/>
                <a:sym typeface="Times New Roman"/>
              </a:rPr>
              <a:t>4.  	 KAS NENORI DARBO DIRBTI IR TĖVŲ KLAUSYTI, TEGU    </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      EINA TAS PRIE PLENTO VARGO PAMATYTI .</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5.  	 KAS TĖVŲ NEKLAUSO, ŠUNŲ LOJANČIŲ </a:t>
            </a:r>
            <a:r>
              <a:rPr lang="lt" sz="2400" b="1">
                <a:solidFill>
                  <a:srgbClr val="000000"/>
                </a:solidFill>
                <a:uFill>
                  <a:noFill/>
                </a:uFill>
                <a:latin typeface="Times New Roman"/>
                <a:ea typeface="Times New Roman"/>
                <a:cs typeface="Times New Roman"/>
                <a:sym typeface="Times New Roman"/>
                <a:hlinkClick r:id="rId3"/>
              </a:rPr>
              <a:t>KLAUS</a:t>
            </a:r>
            <a:r>
              <a:rPr lang="lt" sz="2400" b="1">
                <a:solidFill>
                  <a:srgbClr val="000000"/>
                </a:solidFill>
                <a:latin typeface="Times New Roman"/>
                <a:ea typeface="Times New Roman"/>
                <a:cs typeface="Times New Roman"/>
                <a:sym typeface="Times New Roman"/>
              </a:rPr>
              <a:t>O.</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6.  	SVETIMO PABARIMAS UŽ TĖVŲ MUŠIMĄ SKAUDESNIS .</a:t>
            </a:r>
            <a:endParaRPr sz="2400" b="1">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311700" y="-77000"/>
            <a:ext cx="8520600" cy="1140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3000" b="1">
                <a:latin typeface="Times New Roman"/>
                <a:ea typeface="Times New Roman"/>
                <a:cs typeface="Times New Roman"/>
                <a:sym typeface="Times New Roman"/>
              </a:rPr>
              <a:t>                        MĮSLĖS APIE ŠEIMĄ</a:t>
            </a:r>
            <a:endParaRPr sz="30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3000" b="1">
                <a:highlight>
                  <a:srgbClr val="FFFFFF"/>
                </a:highlight>
                <a:latin typeface="Times New Roman"/>
                <a:ea typeface="Times New Roman"/>
                <a:cs typeface="Times New Roman"/>
                <a:sym typeface="Times New Roman"/>
              </a:rPr>
              <a:t> </a:t>
            </a:r>
            <a:endParaRPr sz="3000" b="1">
              <a:highlight>
                <a:srgbClr val="FFFFFF"/>
              </a:highlight>
              <a:latin typeface="Times New Roman"/>
              <a:ea typeface="Times New Roman"/>
              <a:cs typeface="Times New Roman"/>
              <a:sym typeface="Times New Roman"/>
            </a:endParaRPr>
          </a:p>
        </p:txBody>
      </p:sp>
      <p:sp>
        <p:nvSpPr>
          <p:cNvPr id="211" name="Google Shape;211;p39"/>
          <p:cNvSpPr txBox="1">
            <a:spLocks noGrp="1"/>
          </p:cNvSpPr>
          <p:nvPr>
            <p:ph type="body" idx="1"/>
          </p:nvPr>
        </p:nvSpPr>
        <p:spPr>
          <a:xfrm>
            <a:off x="0" y="1240650"/>
            <a:ext cx="9144000" cy="39030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Clr>
                <a:schemeClr val="dk1"/>
              </a:buClr>
              <a:buSzPts val="1800"/>
              <a:buFont typeface="Times New Roman"/>
              <a:buAutoNum type="arabicPeriod"/>
            </a:pPr>
            <a:r>
              <a:rPr lang="lt" b="1">
                <a:solidFill>
                  <a:schemeClr val="dk1"/>
                </a:solidFill>
                <a:latin typeface="Times New Roman"/>
                <a:ea typeface="Times New Roman"/>
                <a:cs typeface="Times New Roman"/>
                <a:sym typeface="Times New Roman"/>
              </a:rPr>
              <a:t>EGLĖ, ANT TOS EGLĖS LINAS, ANT TO LINO MOLIS, TAME MOLYJE RUGIAI, TUOSE RUGIUOSE KIAULĖ, APIE TĄ KIAULĘ VILKAI SĖDI, AKIMI ŽIBINA IR TĄ KIAULĘ KIBINA. (EGLINIS STALAS, UŽDENGTAS LININE STALTIESE, ANT STALTIESĖS MOLIO DUBENYJE RUGINĖ KOŠĖ SU SPIRGAIS, O JĄ VAIKAI VALGO)</a:t>
            </a:r>
            <a:endParaRPr b="1">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AutoNum type="arabicPeriod"/>
            </a:pPr>
            <a:r>
              <a:rPr lang="lt" b="1">
                <a:solidFill>
                  <a:schemeClr val="dk1"/>
                </a:solidFill>
                <a:latin typeface="Times New Roman"/>
                <a:ea typeface="Times New Roman"/>
                <a:cs typeface="Times New Roman"/>
                <a:sym typeface="Times New Roman"/>
              </a:rPr>
              <a:t>IŠ RYTO VAIKŠTO KETURIOMIS, PER PIETUS DVIEM, O VAKARE TRIMIS. (KŪDIKIS, PAAUGĘS, SENELIS)</a:t>
            </a:r>
            <a:endParaRPr b="1">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AutoNum type="arabicPeriod"/>
            </a:pPr>
            <a:r>
              <a:rPr lang="lt" b="1">
                <a:solidFill>
                  <a:schemeClr val="dk1"/>
                </a:solidFill>
                <a:latin typeface="Times New Roman"/>
                <a:ea typeface="Times New Roman"/>
                <a:cs typeface="Times New Roman"/>
                <a:sym typeface="Times New Roman"/>
              </a:rPr>
              <a:t> KARVELIS BURKUOJA, O ŽVIRBLIAI KLAUSOSI. (TĖVAI  IR VAIKAI)</a:t>
            </a:r>
            <a:endParaRPr b="1">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AutoNum type="arabicPeriod"/>
            </a:pPr>
            <a:r>
              <a:rPr lang="lt" b="1">
                <a:solidFill>
                  <a:schemeClr val="dk1"/>
                </a:solidFill>
                <a:latin typeface="Times New Roman"/>
                <a:ea typeface="Times New Roman"/>
                <a:cs typeface="Times New Roman"/>
                <a:sym typeface="Times New Roman"/>
              </a:rPr>
              <a:t>LEMPA LEMPUOJA, VIDURY SIELA DEJUOJA. (VAIKAS LOPŠYJE)</a:t>
            </a:r>
            <a:endParaRPr b="1">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AutoNum type="arabicPeriod"/>
            </a:pPr>
            <a:r>
              <a:rPr lang="lt" b="1">
                <a:solidFill>
                  <a:schemeClr val="dk1"/>
                </a:solidFill>
                <a:latin typeface="Times New Roman"/>
                <a:ea typeface="Times New Roman"/>
                <a:cs typeface="Times New Roman"/>
                <a:sym typeface="Times New Roman"/>
              </a:rPr>
              <a:t>SŪNUS MANO TĖVO, O MAN NE BROLIS. (AŠ PATS)</a:t>
            </a:r>
            <a:endParaRPr b="1">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AutoNum type="arabicPeriod"/>
            </a:pPr>
            <a:r>
              <a:rPr lang="lt" b="1">
                <a:solidFill>
                  <a:schemeClr val="dk1"/>
                </a:solidFill>
                <a:latin typeface="Times New Roman"/>
                <a:ea typeface="Times New Roman"/>
                <a:cs typeface="Times New Roman"/>
                <a:sym typeface="Times New Roman"/>
              </a:rPr>
              <a:t>TARP KETURIŲ PUŠELIŲ ASILĖLIS ŽVENGIA. (VAIKAS LOPŠYJE)</a:t>
            </a:r>
            <a:endParaRPr b="1">
              <a:solidFill>
                <a:schemeClr val="dk1"/>
              </a:solidFill>
              <a:latin typeface="Times New Roman"/>
              <a:ea typeface="Times New Roman"/>
              <a:cs typeface="Times New Roman"/>
              <a:sym typeface="Times New Roman"/>
            </a:endParaRPr>
          </a:p>
          <a:p>
            <a:pPr marL="457200" lvl="0" indent="0" algn="l" rtl="0">
              <a:spcBef>
                <a:spcPts val="1200"/>
              </a:spcBef>
              <a:spcAft>
                <a:spcPts val="1200"/>
              </a:spcAft>
              <a:buNone/>
            </a:pPr>
            <a:endParaRPr b="1">
              <a:solidFill>
                <a:srgbClr val="00000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311700" y="-231000"/>
            <a:ext cx="8520600" cy="1247400"/>
          </a:xfrm>
          <a:prstGeom prst="rect">
            <a:avLst/>
          </a:prstGeom>
        </p:spPr>
        <p:txBody>
          <a:bodyPr spcFirstLastPara="1" wrap="square" lIns="91425" tIns="91425" rIns="91425" bIns="91425" anchor="t" anchorCtr="0">
            <a:noAutofit/>
          </a:bodyPr>
          <a:lstStyle/>
          <a:p>
            <a:pPr marL="0" lvl="0" indent="0" algn="l" rtl="0">
              <a:lnSpc>
                <a:spcPct val="115000"/>
              </a:lnSpc>
              <a:spcBef>
                <a:spcPts val="2400"/>
              </a:spcBef>
              <a:spcAft>
                <a:spcPts val="0"/>
              </a:spcAft>
              <a:buClr>
                <a:schemeClr val="dk1"/>
              </a:buClr>
              <a:buSzPts val="1100"/>
              <a:buFont typeface="Arial"/>
              <a:buNone/>
            </a:pPr>
            <a:r>
              <a:rPr lang="lt" sz="3000" b="1">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DAINA ,,AŠ IR TU, MES ESAME ŠEIMA” </a:t>
            </a:r>
            <a:endParaRPr sz="300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217" name="Google Shape;217;p40" descr="Malonaus klausymo! &#10;Dalinkitės šiuo vaizdo įrašu su draugais, jei tai jums patinka!&#10;Rašykite savo komentarus, tai nieko nekainuoja.&#10;O man tai bus stimulas kurti toliau :)&#10;&#10;Robertas Marcinkevičius&#10;Prenumeruok mano kanalą:&#10;https://www.youtube.com/channel/UC85sf3n-ssOecSRL5HHluew?sub_confirmation=1&#10;&#10;Mano dainos:&#10;-Jei nenori ir nereikia:https://www.youtube.com/watch?v=MF5VnoAciJk&#10;-Fortūna myli drąsius:https://www.youtube.com/watch?v=FsMokjgDC98&amp;t=4s&#10;-Mielos moterys:https://www.youtube.com/watch?v=L2089pawAxw&#10;-Reikėjo mums daugiau kalbėti:https://www.youtube.com/watch?v=G38YzQsWdj8&#10;-Su muzika kartu:https://www.youtube.com/watch?v=JB_hrY7eQjs&#10;-Diena ir naktis:https://www.youtube.com/watch?v=r6erS9BzQ4I&#10;-Aš ir tu mes esame šeima:https://www.youtube.com/watch?v=tDjvQitFzns&#10;-Mes nugalėsim ir laimėsim:https://www.youtube.com/watch?v=B5Uqza1ZUdA&amp;t=44s&#10;&#10;#RobertasMarcinkevičius&#10;#Šeima&#10;&#10;Muzika ir žodžiai, &#10;Aranžuotė, Vokalas, &#10;Video;&#10;© Robertas Marcinkevičius&#10;(c) (p)" title="Aš ir tu mes esame šeima - Robertas Marcinkevičius">
            <a:hlinkClick r:id="rId3"/>
          </p:cNvPr>
          <p:cNvPicPr preferRelativeResize="0"/>
          <p:nvPr/>
        </p:nvPicPr>
        <p:blipFill>
          <a:blip r:embed="rId4">
            <a:alphaModFix/>
          </a:blip>
          <a:stretch>
            <a:fillRect/>
          </a:stretch>
        </p:blipFill>
        <p:spPr>
          <a:xfrm>
            <a:off x="1539975" y="857250"/>
            <a:ext cx="5975075" cy="4055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21"/>
        <p:cNvGrpSpPr/>
        <p:nvPr/>
      </p:nvGrpSpPr>
      <p:grpSpPr>
        <a:xfrm>
          <a:off x="0" y="0"/>
          <a:ext cx="0" cy="0"/>
          <a:chOff x="0" y="0"/>
          <a:chExt cx="0" cy="0"/>
        </a:xfrm>
      </p:grpSpPr>
      <p:sp>
        <p:nvSpPr>
          <p:cNvPr id="222" name="Google Shape;222;p41"/>
          <p:cNvSpPr txBox="1"/>
          <p:nvPr/>
        </p:nvSpPr>
        <p:spPr>
          <a:xfrm>
            <a:off x="1755575" y="544475"/>
            <a:ext cx="2649000" cy="481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800" b="1">
                <a:solidFill>
                  <a:schemeClr val="dk1"/>
                </a:solidFill>
                <a:latin typeface="Times New Roman"/>
                <a:ea typeface="Times New Roman"/>
                <a:cs typeface="Times New Roman"/>
                <a:sym typeface="Times New Roman"/>
              </a:rPr>
              <a:t>MAMYTĖ</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800" b="1">
                <a:solidFill>
                  <a:schemeClr val="dk1"/>
                </a:solidFill>
                <a:latin typeface="Times New Roman"/>
                <a:ea typeface="Times New Roman"/>
                <a:cs typeface="Times New Roman"/>
                <a:sym typeface="Times New Roman"/>
              </a:rPr>
              <a:t>Mamytė – mieliausia.       Mamytė – gražiausia.       Mamytė lyg draugė -             Pati geriausia.                    Rinksiu jai puokštę             Lauko gėlių                       Garsiai sušuksiu:                  -Tave aš myliu!                       Ačiū       ištarsiu                              Jai už kantrybę,</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500"/>
              </a:spcBef>
              <a:spcAft>
                <a:spcPts val="500"/>
              </a:spcAft>
              <a:buNone/>
            </a:pPr>
            <a:endParaRPr sz="1800" b="1">
              <a:solidFill>
                <a:schemeClr val="dk1"/>
              </a:solidFill>
              <a:latin typeface="Times New Roman"/>
              <a:ea typeface="Times New Roman"/>
              <a:cs typeface="Times New Roman"/>
              <a:sym typeface="Times New Roman"/>
            </a:endParaRPr>
          </a:p>
        </p:txBody>
      </p:sp>
      <p:sp>
        <p:nvSpPr>
          <p:cNvPr id="223" name="Google Shape;223;p41"/>
          <p:cNvSpPr txBox="1"/>
          <p:nvPr/>
        </p:nvSpPr>
        <p:spPr>
          <a:xfrm>
            <a:off x="4762550" y="702725"/>
            <a:ext cx="3156900" cy="44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500"/>
              </a:spcBef>
              <a:spcAft>
                <a:spcPts val="0"/>
              </a:spcAft>
              <a:buNone/>
            </a:pP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lt" sz="1800" b="1">
                <a:solidFill>
                  <a:schemeClr val="dk1"/>
                </a:solidFill>
                <a:latin typeface="Times New Roman"/>
                <a:ea typeface="Times New Roman"/>
                <a:cs typeface="Times New Roman"/>
                <a:sym typeface="Times New Roman"/>
              </a:rPr>
              <a:t>Rankų švelnumą,                         Vidinę ramybę.                               Ačiū už pasakas,                                  Tylią lopšinę.                              Dėkosiu už meilę –                              Ji begalinė.                                    Saulė tešviečia                         Skaisčiau ir ryškiau.                 Mamytę mylėsiu                               Už viską labiau.</a:t>
            </a:r>
            <a:endParaRPr sz="1800" b="1">
              <a:solidFill>
                <a:schemeClr val="dk1"/>
              </a:solidFill>
              <a:latin typeface="Times New Roman"/>
              <a:ea typeface="Times New Roman"/>
              <a:cs typeface="Times New Roman"/>
              <a:sym typeface="Times New Roman"/>
            </a:endParaRPr>
          </a:p>
        </p:txBody>
      </p:sp>
      <p:sp>
        <p:nvSpPr>
          <p:cNvPr id="224" name="Google Shape;224;p41"/>
          <p:cNvSpPr txBox="1"/>
          <p:nvPr/>
        </p:nvSpPr>
        <p:spPr>
          <a:xfrm>
            <a:off x="0" y="-114525"/>
            <a:ext cx="8592900" cy="66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sz="2400" b="1">
                <a:solidFill>
                  <a:schemeClr val="dk1"/>
                </a:solidFill>
                <a:latin typeface="Times New Roman"/>
                <a:ea typeface="Times New Roman"/>
                <a:cs typeface="Times New Roman"/>
                <a:sym typeface="Times New Roman"/>
              </a:rPr>
              <a:t>                  IŠMOK EILĖRAŠTUKĄ MAMYTĖS DIENAI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0" y="-161150"/>
            <a:ext cx="8984400" cy="524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600" b="1">
                <a:solidFill>
                  <a:schemeClr val="lt1"/>
                </a:solidFill>
                <a:latin typeface="Times New Roman"/>
                <a:ea typeface="Times New Roman"/>
                <a:cs typeface="Times New Roman"/>
                <a:sym typeface="Times New Roman"/>
              </a:rPr>
              <a:t>          </a:t>
            </a:r>
            <a:r>
              <a:rPr lang="lt" sz="3600">
                <a:solidFill>
                  <a:schemeClr val="lt1"/>
                </a:solidFill>
                <a:latin typeface="Times New Roman"/>
                <a:ea typeface="Times New Roman"/>
                <a:cs typeface="Times New Roman"/>
                <a:sym typeface="Times New Roman"/>
              </a:rPr>
              <a:t> </a:t>
            </a: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3600" b="1">
                <a:solidFill>
                  <a:schemeClr val="lt1"/>
                </a:solidFill>
                <a:latin typeface="Times New Roman"/>
                <a:ea typeface="Times New Roman"/>
                <a:cs typeface="Times New Roman"/>
                <a:sym typeface="Times New Roman"/>
              </a:rPr>
              <a:t>IŠSIAIŠKINK KAS YRA ŠEIMA, </a:t>
            </a:r>
            <a:endParaRPr sz="36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3600" b="1">
                <a:solidFill>
                  <a:schemeClr val="lt1"/>
                </a:solidFill>
                <a:latin typeface="Times New Roman"/>
                <a:ea typeface="Times New Roman"/>
                <a:cs typeface="Times New Roman"/>
                <a:sym typeface="Times New Roman"/>
              </a:rPr>
              <a:t>JOS VIETĄ VISUOMENĖJE.</a:t>
            </a:r>
            <a:endParaRPr sz="3600" b="1">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107000"/>
              </a:lnSpc>
              <a:spcBef>
                <a:spcPts val="1200"/>
              </a:spcBef>
              <a:spcAft>
                <a:spcPts val="0"/>
              </a:spcAft>
              <a:buNone/>
            </a:pPr>
            <a:endParaRPr sz="900">
              <a:solidFill>
                <a:srgbClr val="333333"/>
              </a:solidFill>
              <a:highlight>
                <a:srgbClr val="FFFFFF"/>
              </a:highlight>
            </a:endParaRPr>
          </a:p>
          <a:p>
            <a:pPr marL="0" lvl="0" indent="0" algn="l" rtl="0">
              <a:lnSpc>
                <a:spcPct val="115000"/>
              </a:lnSpc>
              <a:spcBef>
                <a:spcPts val="1200"/>
              </a:spcBef>
              <a:spcAft>
                <a:spcPts val="0"/>
              </a:spcAft>
              <a:buNone/>
            </a:pPr>
            <a:r>
              <a:rPr lang="lt" sz="1100">
                <a:solidFill>
                  <a:srgbClr val="333333"/>
                </a:solidFill>
              </a:rPr>
              <a:t> </a:t>
            </a:r>
            <a:r>
              <a:rPr lang="lt" sz="1100">
                <a:solidFill>
                  <a:schemeClr val="lt1"/>
                </a:solidFill>
              </a:rPr>
              <a:t> </a:t>
            </a:r>
            <a:r>
              <a:rPr lang="lt" sz="1100" b="1">
                <a:solidFill>
                  <a:schemeClr val="lt1"/>
                </a:solidFill>
              </a:rPr>
              <a:t> </a:t>
            </a:r>
            <a:endParaRPr sz="3000" b="1" i="1">
              <a:solidFill>
                <a:schemeClr val="lt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311700" y="61600"/>
            <a:ext cx="8520600" cy="615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lt" sz="700">
                <a:latin typeface="Times New Roman"/>
                <a:ea typeface="Times New Roman"/>
                <a:cs typeface="Times New Roman"/>
                <a:sym typeface="Times New Roman"/>
              </a:rPr>
              <a:t>  </a:t>
            </a:r>
            <a:r>
              <a:rPr lang="lt" sz="2400" b="1">
                <a:latin typeface="Times New Roman"/>
                <a:ea typeface="Times New Roman"/>
                <a:cs typeface="Times New Roman"/>
                <a:sym typeface="Times New Roman"/>
              </a:rPr>
              <a:t>             </a:t>
            </a:r>
            <a:endParaRPr/>
          </a:p>
        </p:txBody>
      </p:sp>
      <p:sp>
        <p:nvSpPr>
          <p:cNvPr id="230" name="Google Shape;230;p42"/>
          <p:cNvSpPr txBox="1">
            <a:spLocks noGrp="1"/>
          </p:cNvSpPr>
          <p:nvPr>
            <p:ph type="body" idx="1"/>
          </p:nvPr>
        </p:nvSpPr>
        <p:spPr>
          <a:xfrm>
            <a:off x="739175" y="200200"/>
            <a:ext cx="3925200" cy="4430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MOČIUTĖ</a:t>
            </a:r>
            <a:endParaRPr sz="24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Mamos mama</a:t>
            </a:r>
            <a:endParaRPr sz="2400" b="1">
              <a:solidFill>
                <a:srgbClr val="000000"/>
              </a:solidFill>
              <a:latin typeface="Times New Roman"/>
              <a:ea typeface="Times New Roman"/>
              <a:cs typeface="Times New Roman"/>
              <a:sym typeface="Times New Roman"/>
            </a:endParaRPr>
          </a:p>
          <a:p>
            <a:pPr marL="0" lvl="0" indent="0" algn="l" rtl="0">
              <a:spcBef>
                <a:spcPts val="5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Pagalvėlė siuvinėta</a:t>
            </a:r>
            <a:endParaRPr sz="2400" b="1">
              <a:solidFill>
                <a:srgbClr val="000000"/>
              </a:solidFill>
              <a:latin typeface="Times New Roman"/>
              <a:ea typeface="Times New Roman"/>
              <a:cs typeface="Times New Roman"/>
              <a:sym typeface="Times New Roman"/>
            </a:endParaRPr>
          </a:p>
          <a:p>
            <a:pPr marL="0" lvl="0" indent="0" algn="l" rtl="0">
              <a:spcBef>
                <a:spcPts val="5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Man po galvele padėta.</a:t>
            </a:r>
            <a:endParaRPr sz="2400" b="1">
              <a:solidFill>
                <a:srgbClr val="000000"/>
              </a:solidFill>
              <a:latin typeface="Times New Roman"/>
              <a:ea typeface="Times New Roman"/>
              <a:cs typeface="Times New Roman"/>
              <a:sym typeface="Times New Roman"/>
            </a:endParaRPr>
          </a:p>
          <a:p>
            <a:pPr marL="0" lvl="0" indent="0" algn="l" rtl="0">
              <a:spcBef>
                <a:spcPts val="5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Daug dainelių išdainuota.</a:t>
            </a:r>
            <a:endParaRPr sz="2400" b="1">
              <a:solidFill>
                <a:srgbClr val="000000"/>
              </a:solidFill>
              <a:latin typeface="Times New Roman"/>
              <a:ea typeface="Times New Roman"/>
              <a:cs typeface="Times New Roman"/>
              <a:sym typeface="Times New Roman"/>
            </a:endParaRPr>
          </a:p>
          <a:p>
            <a:pPr marL="0" lvl="0" indent="0" algn="l" rtl="0">
              <a:spcBef>
                <a:spcPts val="5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Ant rankelių išsūpuota.</a:t>
            </a:r>
            <a:endParaRPr sz="2400" b="1">
              <a:solidFill>
                <a:srgbClr val="000000"/>
              </a:solidFill>
              <a:latin typeface="Times New Roman"/>
              <a:ea typeface="Times New Roman"/>
              <a:cs typeface="Times New Roman"/>
              <a:sym typeface="Times New Roman"/>
            </a:endParaRPr>
          </a:p>
          <a:p>
            <a:pPr marL="0" lvl="0" indent="0" algn="l" rtl="0">
              <a:spcBef>
                <a:spcPts val="5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Siuva, mezga, kepa, verda.</a:t>
            </a:r>
            <a:endParaRPr sz="2400" b="1">
              <a:solidFill>
                <a:srgbClr val="000000"/>
              </a:solidFill>
              <a:latin typeface="Times New Roman"/>
              <a:ea typeface="Times New Roman"/>
              <a:cs typeface="Times New Roman"/>
              <a:sym typeface="Times New Roman"/>
            </a:endParaRPr>
          </a:p>
          <a:p>
            <a:pPr marL="0" lvl="0" indent="0" algn="l" rtl="0">
              <a:spcBef>
                <a:spcPts val="500"/>
              </a:spcBef>
              <a:spcAft>
                <a:spcPts val="0"/>
              </a:spcAft>
              <a:buClr>
                <a:schemeClr val="dk1"/>
              </a:buClr>
              <a:buSzPts val="1100"/>
              <a:buFont typeface="Arial"/>
              <a:buNone/>
            </a:pPr>
            <a:r>
              <a:rPr lang="lt" sz="2400" b="1">
                <a:solidFill>
                  <a:srgbClr val="000000"/>
                </a:solidFill>
                <a:latin typeface="Times New Roman"/>
                <a:ea typeface="Times New Roman"/>
                <a:cs typeface="Times New Roman"/>
                <a:sym typeface="Times New Roman"/>
              </a:rPr>
              <a:t>Žinome visi jos vardą.</a:t>
            </a:r>
            <a:endParaRPr sz="2400" b="1">
              <a:solidFill>
                <a:srgbClr val="000000"/>
              </a:solidFill>
              <a:latin typeface="Times New Roman"/>
              <a:ea typeface="Times New Roman"/>
              <a:cs typeface="Times New Roman"/>
              <a:sym typeface="Times New Roman"/>
            </a:endParaRPr>
          </a:p>
          <a:p>
            <a:pPr marL="0" lvl="0" indent="0" algn="l" rtl="0">
              <a:spcBef>
                <a:spcPts val="500"/>
              </a:spcBef>
              <a:spcAft>
                <a:spcPts val="1600"/>
              </a:spcAft>
              <a:buNone/>
            </a:pPr>
            <a:endParaRPr sz="2400">
              <a:latin typeface="Times New Roman"/>
              <a:ea typeface="Times New Roman"/>
              <a:cs typeface="Times New Roman"/>
              <a:sym typeface="Times New Roman"/>
            </a:endParaRPr>
          </a:p>
        </p:txBody>
      </p:sp>
      <p:sp>
        <p:nvSpPr>
          <p:cNvPr id="231" name="Google Shape;231;p42"/>
          <p:cNvSpPr txBox="1"/>
          <p:nvPr/>
        </p:nvSpPr>
        <p:spPr>
          <a:xfrm>
            <a:off x="4789300" y="316650"/>
            <a:ext cx="3665100" cy="482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rgbClr val="1D2129"/>
              </a:solidFill>
              <a:highlight>
                <a:srgbClr val="FFFFFF"/>
              </a:highlight>
            </a:endParaRPr>
          </a:p>
          <a:p>
            <a:pPr marL="0" lvl="0" indent="0" algn="l" rtl="0">
              <a:lnSpc>
                <a:spcPct val="115000"/>
              </a:lnSpc>
              <a:spcBef>
                <a:spcPts val="500"/>
              </a:spcBef>
              <a:spcAft>
                <a:spcPts val="0"/>
              </a:spcAft>
              <a:buNone/>
            </a:pPr>
            <a:endParaRPr sz="1100">
              <a:solidFill>
                <a:srgbClr val="1D2129"/>
              </a:solidFill>
              <a:highlight>
                <a:srgbClr val="FFFFFF"/>
              </a:highlight>
            </a:endParaRPr>
          </a:p>
          <a:p>
            <a:pPr marL="0" lvl="0" indent="0" algn="l" rtl="0">
              <a:lnSpc>
                <a:spcPct val="115000"/>
              </a:lnSpc>
              <a:spcBef>
                <a:spcPts val="500"/>
              </a:spcBef>
              <a:spcAft>
                <a:spcPts val="0"/>
              </a:spcAft>
              <a:buNone/>
            </a:pPr>
            <a:endParaRPr sz="1100">
              <a:solidFill>
                <a:srgbClr val="1D2129"/>
              </a:solidFill>
              <a:highlight>
                <a:srgbClr val="FFFFFF"/>
              </a:highlight>
            </a:endParaRPr>
          </a:p>
          <a:p>
            <a:pPr marL="0" lvl="0" indent="0" algn="l" rtl="0">
              <a:lnSpc>
                <a:spcPct val="115000"/>
              </a:lnSpc>
              <a:spcBef>
                <a:spcPts val="500"/>
              </a:spcBef>
              <a:spcAft>
                <a:spcPts val="0"/>
              </a:spcAft>
              <a:buNone/>
            </a:pPr>
            <a:endParaRPr sz="1100">
              <a:solidFill>
                <a:srgbClr val="1D2129"/>
              </a:solidFill>
              <a:highlight>
                <a:srgbClr val="FFFFFF"/>
              </a:highlight>
            </a:endParaRPr>
          </a:p>
          <a:p>
            <a:pPr marL="0" lvl="0" indent="0" algn="l" rtl="0">
              <a:lnSpc>
                <a:spcPct val="115000"/>
              </a:lnSpc>
              <a:spcBef>
                <a:spcPts val="500"/>
              </a:spcBef>
              <a:spcAft>
                <a:spcPts val="0"/>
              </a:spcAft>
              <a:buNone/>
            </a:pPr>
            <a:r>
              <a:rPr lang="lt" sz="2400" b="1">
                <a:latin typeface="Times New Roman"/>
                <a:ea typeface="Times New Roman"/>
                <a:cs typeface="Times New Roman"/>
                <a:sym typeface="Times New Roman"/>
              </a:rPr>
              <a:t>Tai močiutė mylima,</a:t>
            </a:r>
            <a:endParaRPr sz="2400" b="1">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lt" sz="2400" b="1">
                <a:latin typeface="Times New Roman"/>
                <a:ea typeface="Times New Roman"/>
                <a:cs typeface="Times New Roman"/>
                <a:sym typeface="Times New Roman"/>
              </a:rPr>
              <a:t>Ji – mano mamos mama!</a:t>
            </a:r>
            <a:endParaRPr sz="2400" b="1">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lt" sz="2400" b="1">
                <a:latin typeface="Times New Roman"/>
                <a:ea typeface="Times New Roman"/>
                <a:cs typeface="Times New Roman"/>
                <a:sym typeface="Times New Roman"/>
              </a:rPr>
              <a:t>Apkabinsiu, išbučiuosiu,</a:t>
            </a:r>
            <a:endParaRPr sz="2400" b="1">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lt" sz="2400" b="1">
                <a:latin typeface="Times New Roman"/>
                <a:ea typeface="Times New Roman"/>
                <a:cs typeface="Times New Roman"/>
                <a:sym typeface="Times New Roman"/>
              </a:rPr>
              <a:t>Garsiai garsiai padėkosiu,</a:t>
            </a:r>
            <a:endParaRPr sz="2400" b="1">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lt" sz="2400" b="1">
                <a:latin typeface="Times New Roman"/>
                <a:ea typeface="Times New Roman"/>
                <a:cs typeface="Times New Roman"/>
                <a:sym typeface="Times New Roman"/>
              </a:rPr>
              <a:t>Ačiū tau, brangi močiute,</a:t>
            </a:r>
            <a:endParaRPr sz="2400" b="1">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lt" sz="2400" b="1">
                <a:latin typeface="Times New Roman"/>
                <a:ea typeface="Times New Roman"/>
                <a:cs typeface="Times New Roman"/>
                <a:sym typeface="Times New Roman"/>
              </a:rPr>
              <a:t>Už vaikystę, už duonutę.</a:t>
            </a:r>
            <a:endParaRPr sz="2400" b="1">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35"/>
        <p:cNvGrpSpPr/>
        <p:nvPr/>
      </p:nvGrpSpPr>
      <p:grpSpPr>
        <a:xfrm>
          <a:off x="0" y="0"/>
          <a:ext cx="0" cy="0"/>
          <a:chOff x="0" y="0"/>
          <a:chExt cx="0" cy="0"/>
        </a:xfrm>
      </p:grpSpPr>
      <p:sp>
        <p:nvSpPr>
          <p:cNvPr id="236" name="Google Shape;236;p43"/>
          <p:cNvSpPr txBox="1"/>
          <p:nvPr/>
        </p:nvSpPr>
        <p:spPr>
          <a:xfrm>
            <a:off x="785375" y="0"/>
            <a:ext cx="3357000" cy="527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1800" b="1">
                <a:solidFill>
                  <a:schemeClr val="dk1"/>
                </a:solidFill>
                <a:latin typeface="Times New Roman"/>
                <a:ea typeface="Times New Roman"/>
                <a:cs typeface="Times New Roman"/>
                <a:sym typeface="Times New Roman"/>
              </a:rPr>
              <a:t>TĖTIS</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 Tėti, tėti, būk šalia,</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Tėti tėti – visada.                                                                                                                                                             Apkabink, kai man sunku,</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Nuramink, kai aš liūdžiu.</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       	Pasakyti tau „myliu“</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       	Man taip lengva ir smagu.</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       	Žaisti su tavim patinka</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       	Krėsti pokštus mums taip linksma.                                                                                                                                                             Kai bus liūdna tau kada,</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Būsiu prie tavęs šalia,</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Ir žinok, kad tu brangus,</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b="1">
                <a:solidFill>
                  <a:schemeClr val="dk1"/>
                </a:solidFill>
                <a:latin typeface="Times New Roman"/>
                <a:ea typeface="Times New Roman"/>
                <a:cs typeface="Times New Roman"/>
                <a:sym typeface="Times New Roman"/>
              </a:rPr>
              <a:t>Mylimiausias man žmogus!</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b="1">
              <a:solidFill>
                <a:schemeClr val="dk1"/>
              </a:solidFill>
              <a:latin typeface="Times New Roman"/>
              <a:ea typeface="Times New Roman"/>
              <a:cs typeface="Times New Roman"/>
              <a:sym typeface="Times New Roman"/>
            </a:endParaRPr>
          </a:p>
        </p:txBody>
      </p:sp>
      <p:sp>
        <p:nvSpPr>
          <p:cNvPr id="237" name="Google Shape;237;p43"/>
          <p:cNvSpPr txBox="1"/>
          <p:nvPr/>
        </p:nvSpPr>
        <p:spPr>
          <a:xfrm>
            <a:off x="5374500" y="152400"/>
            <a:ext cx="3526200" cy="490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Zita Gaižauskaitė</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sz="1800" b="1">
                <a:solidFill>
                  <a:schemeClr val="dk1"/>
                </a:solidFill>
                <a:latin typeface="Times New Roman"/>
                <a:ea typeface="Times New Roman"/>
                <a:cs typeface="Times New Roman"/>
                <a:sym typeface="Times New Roman"/>
              </a:rPr>
              <a:t>DĖKOJU, SENELI</a:t>
            </a:r>
            <a:endParaRPr sz="18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Už tai, kad saulytė</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Sapnely aplanko,</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Dėkoju, seneli,</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Už šilumą rankų...</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Nukrito žvaigždelė</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Ant mano delniukų.</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lt" b="1">
                <a:solidFill>
                  <a:schemeClr val="dk1"/>
                </a:solidFill>
                <a:latin typeface="Times New Roman"/>
                <a:ea typeface="Times New Roman"/>
                <a:cs typeface="Times New Roman"/>
                <a:sym typeface="Times New Roman"/>
              </a:rPr>
              <a:t>Priimki, seneli,</a:t>
            </a:r>
            <a:endParaRPr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r>
              <a:rPr lang="lt" b="1">
                <a:solidFill>
                  <a:schemeClr val="dk1"/>
                </a:solidFill>
                <a:latin typeface="Times New Roman"/>
                <a:ea typeface="Times New Roman"/>
                <a:cs typeface="Times New Roman"/>
                <a:sym typeface="Times New Roman"/>
              </a:rPr>
              <a:t>Gėles iš anūko.</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44"/>
          <p:cNvSpPr txBox="1">
            <a:spLocks noGrp="1"/>
          </p:cNvSpPr>
          <p:nvPr>
            <p:ph type="title"/>
          </p:nvPr>
        </p:nvSpPr>
        <p:spPr>
          <a:xfrm>
            <a:off x="542700" y="107800"/>
            <a:ext cx="8520600" cy="7941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lt" sz="3000">
                <a:solidFill>
                  <a:schemeClr val="lt1"/>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 </a:t>
            </a:r>
            <a:r>
              <a:rPr lang="lt" sz="3000" b="1">
                <a:solidFill>
                  <a:srgbClr val="000000"/>
                </a:solidFill>
                <a:latin typeface="Times New Roman"/>
                <a:ea typeface="Times New Roman"/>
                <a:cs typeface="Times New Roman"/>
                <a:sym typeface="Times New Roman"/>
              </a:rPr>
              <a:t>ŽAIDIMAS ,,ŠEIMA”</a:t>
            </a:r>
            <a:endParaRPr sz="3000" b="1">
              <a:solidFill>
                <a:srgbClr val="000000"/>
              </a:solidFill>
              <a:latin typeface="Times New Roman"/>
              <a:ea typeface="Times New Roman"/>
              <a:cs typeface="Times New Roman"/>
              <a:sym typeface="Times New Roman"/>
            </a:endParaRPr>
          </a:p>
          <a:p>
            <a:pPr marL="0" lvl="0" indent="0" algn="l" rtl="0">
              <a:spcBef>
                <a:spcPts val="500"/>
              </a:spcBef>
              <a:spcAft>
                <a:spcPts val="0"/>
              </a:spcAft>
              <a:buNone/>
            </a:pPr>
            <a:endParaRPr/>
          </a:p>
        </p:txBody>
      </p:sp>
      <p:sp>
        <p:nvSpPr>
          <p:cNvPr id="243" name="Google Shape;243;p44"/>
          <p:cNvSpPr txBox="1"/>
          <p:nvPr/>
        </p:nvSpPr>
        <p:spPr>
          <a:xfrm>
            <a:off x="1016375" y="1139575"/>
            <a:ext cx="6991500" cy="311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lt"/>
              <a:t>        </a:t>
            </a:r>
            <a:endParaRPr/>
          </a:p>
          <a:p>
            <a:pPr marL="0" lvl="0" indent="0" algn="l" rtl="0">
              <a:lnSpc>
                <a:spcPct val="115000"/>
              </a:lnSpc>
              <a:spcBef>
                <a:spcPts val="500"/>
              </a:spcBef>
              <a:spcAft>
                <a:spcPts val="0"/>
              </a:spcAft>
              <a:buNone/>
            </a:pPr>
            <a:endParaRPr/>
          </a:p>
          <a:p>
            <a:pPr marL="0" lvl="0" indent="0" algn="l" rtl="0">
              <a:lnSpc>
                <a:spcPct val="115000"/>
              </a:lnSpc>
              <a:spcBef>
                <a:spcPts val="500"/>
              </a:spcBef>
              <a:spcAft>
                <a:spcPts val="0"/>
              </a:spcAft>
              <a:buNone/>
            </a:pPr>
            <a:endParaRPr/>
          </a:p>
          <a:p>
            <a:pPr marL="0" lvl="0" indent="0" algn="l" rtl="0">
              <a:lnSpc>
                <a:spcPct val="115000"/>
              </a:lnSpc>
              <a:spcBef>
                <a:spcPts val="500"/>
              </a:spcBef>
              <a:spcAft>
                <a:spcPts val="0"/>
              </a:spcAft>
              <a:buNone/>
            </a:pPr>
            <a:endParaRPr/>
          </a:p>
          <a:p>
            <a:pPr marL="0" lvl="0" indent="0" algn="l" rtl="0">
              <a:lnSpc>
                <a:spcPct val="115000"/>
              </a:lnSpc>
              <a:spcBef>
                <a:spcPts val="500"/>
              </a:spcBef>
              <a:spcAft>
                <a:spcPts val="0"/>
              </a:spcAft>
              <a:buNone/>
            </a:pPr>
            <a:endParaRPr/>
          </a:p>
          <a:p>
            <a:pPr marL="0" lvl="0" indent="0" algn="l" rtl="0">
              <a:lnSpc>
                <a:spcPct val="115000"/>
              </a:lnSpc>
              <a:spcBef>
                <a:spcPts val="500"/>
              </a:spcBef>
              <a:spcAft>
                <a:spcPts val="0"/>
              </a:spcAft>
              <a:buNone/>
            </a:pPr>
            <a:endParaRPr/>
          </a:p>
          <a:p>
            <a:pPr marL="0" lvl="0" indent="0" algn="l" rtl="0">
              <a:lnSpc>
                <a:spcPct val="115000"/>
              </a:lnSpc>
              <a:spcBef>
                <a:spcPts val="500"/>
              </a:spcBef>
              <a:spcAft>
                <a:spcPts val="0"/>
              </a:spcAft>
              <a:buNone/>
            </a:pPr>
            <a:endParaRPr/>
          </a:p>
          <a:p>
            <a:pPr marL="0" lvl="0" indent="0" algn="l" rtl="0">
              <a:lnSpc>
                <a:spcPct val="115000"/>
              </a:lnSpc>
              <a:spcBef>
                <a:spcPts val="500"/>
              </a:spcBef>
              <a:spcAft>
                <a:spcPts val="0"/>
              </a:spcAft>
              <a:buNone/>
            </a:pPr>
            <a:endParaRPr/>
          </a:p>
          <a:p>
            <a:pPr marL="0" lvl="0" indent="0" algn="l" rtl="0">
              <a:lnSpc>
                <a:spcPct val="115000"/>
              </a:lnSpc>
              <a:spcBef>
                <a:spcPts val="500"/>
              </a:spcBef>
              <a:spcAft>
                <a:spcPts val="0"/>
              </a:spcAft>
              <a:buNone/>
            </a:pPr>
            <a:r>
              <a:rPr lang="lt"/>
              <a:t>    </a:t>
            </a:r>
            <a:r>
              <a:rPr lang="lt" sz="2400" u="sng">
                <a:latin typeface="Times New Roman"/>
                <a:ea typeface="Times New Roman"/>
                <a:cs typeface="Times New Roman"/>
                <a:sym typeface="Times New Roman"/>
                <a:hlinkClick r:id="rId4"/>
              </a:rPr>
              <a:t>https://wordwall.net/resource/1434033/%c5%a1eima</a:t>
            </a:r>
            <a:endParaRPr sz="2400" u="sng">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lt" sz="1100">
                <a:highlight>
                  <a:srgbClr val="FFFFFF"/>
                </a:highlight>
              </a:rPr>
              <a:t> </a:t>
            </a:r>
            <a:endParaRPr sz="1100">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45"/>
          <p:cNvSpPr txBox="1">
            <a:spLocks noGrp="1"/>
          </p:cNvSpPr>
          <p:nvPr>
            <p:ph type="title"/>
          </p:nvPr>
        </p:nvSpPr>
        <p:spPr>
          <a:xfrm>
            <a:off x="311700" y="-123200"/>
            <a:ext cx="8520600" cy="8010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endParaRPr sz="1100" u="sng">
              <a:solidFill>
                <a:schemeClr val="hlink"/>
              </a:solidFill>
              <a:highlight>
                <a:srgbClr val="FFFFFF"/>
              </a:highlight>
            </a:endParaRPr>
          </a:p>
          <a:p>
            <a:pPr marL="0" lvl="0" indent="0" algn="l" rtl="0">
              <a:lnSpc>
                <a:spcPct val="115000"/>
              </a:lnSpc>
              <a:spcBef>
                <a:spcPts val="500"/>
              </a:spcBef>
              <a:spcAft>
                <a:spcPts val="0"/>
              </a:spcAft>
              <a:buClr>
                <a:schemeClr val="dk1"/>
              </a:buClr>
              <a:buSzPts val="1100"/>
              <a:buFont typeface="Arial"/>
              <a:buNone/>
            </a:pPr>
            <a:r>
              <a:rPr lang="lt" sz="1100">
                <a:solidFill>
                  <a:srgbClr val="1D2129"/>
                </a:solidFill>
                <a:highlight>
                  <a:srgbClr val="FFFFFF"/>
                </a:highlight>
              </a:rPr>
              <a:t> </a:t>
            </a:r>
            <a:endParaRPr sz="1100">
              <a:solidFill>
                <a:srgbClr val="1D2129"/>
              </a:solidFill>
              <a:highlight>
                <a:srgbClr val="FFFFFF"/>
              </a:highlight>
            </a:endParaRPr>
          </a:p>
          <a:p>
            <a:pPr marL="0" lvl="0" indent="0" algn="l" rtl="0">
              <a:spcBef>
                <a:spcPts val="500"/>
              </a:spcBef>
              <a:spcAft>
                <a:spcPts val="0"/>
              </a:spcAft>
              <a:buNone/>
            </a:pPr>
            <a:endParaRPr/>
          </a:p>
        </p:txBody>
      </p:sp>
      <p:sp>
        <p:nvSpPr>
          <p:cNvPr id="249" name="Google Shape;249;p45"/>
          <p:cNvSpPr txBox="1">
            <a:spLocks noGrp="1"/>
          </p:cNvSpPr>
          <p:nvPr>
            <p:ph type="body" idx="1"/>
          </p:nvPr>
        </p:nvSpPr>
        <p:spPr>
          <a:xfrm>
            <a:off x="100" y="1152475"/>
            <a:ext cx="9144000" cy="4138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lt" b="1">
                <a:solidFill>
                  <a:srgbClr val="000000"/>
                </a:solidFill>
                <a:latin typeface="Times New Roman"/>
                <a:ea typeface="Times New Roman"/>
                <a:cs typeface="Times New Roman"/>
                <a:sym typeface="Times New Roman"/>
              </a:rPr>
              <a:t>1. JUDRUS ŽAIDIMAS „ANTIS IR                                                                               ANČIUKAI“.</a:t>
            </a:r>
            <a:endParaRPr b="1">
              <a:solidFill>
                <a:srgbClr val="00000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lt" b="1">
                <a:solidFill>
                  <a:srgbClr val="000000"/>
                </a:solidFill>
                <a:latin typeface="Times New Roman"/>
                <a:ea typeface="Times New Roman"/>
                <a:cs typeface="Times New Roman"/>
                <a:sym typeface="Times New Roman"/>
              </a:rPr>
              <a:t>2. LAUKE, PADĖK GRĖBTI, ŠLUOTI,                                                                      TVARKYTI  APLINKĄ. SUVOK, KAD                                                                               VISA ŠEIMA, KARTU DAUGIAU DARBŲ                                                                          GALI ATLIKTI  IR UŽTRUKTI MAŽIAU                                                                      LAIKO.                                                                                                                                                                      PAGAL PATARLĘ ,,KUR STOS DU TRYS -                                                                      VISKĄ PADARYS“.</a:t>
            </a:r>
            <a:endParaRPr b="1">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53"/>
        <p:cNvGrpSpPr/>
        <p:nvPr/>
      </p:nvGrpSpPr>
      <p:grpSpPr>
        <a:xfrm>
          <a:off x="0" y="0"/>
          <a:ext cx="0" cy="0"/>
          <a:chOff x="0" y="0"/>
          <a:chExt cx="0" cy="0"/>
        </a:xfrm>
      </p:grpSpPr>
      <p:sp>
        <p:nvSpPr>
          <p:cNvPr id="254" name="Google Shape;254;p46"/>
          <p:cNvSpPr txBox="1">
            <a:spLocks noGrp="1"/>
          </p:cNvSpPr>
          <p:nvPr>
            <p:ph type="body" idx="1"/>
          </p:nvPr>
        </p:nvSpPr>
        <p:spPr>
          <a:xfrm>
            <a:off x="154000" y="1152475"/>
            <a:ext cx="4003800" cy="3876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sz="2400" b="1">
              <a:solidFill>
                <a:schemeClr val="dk1"/>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sp>
        <p:nvSpPr>
          <p:cNvPr id="255" name="Google Shape;255;p46"/>
          <p:cNvSpPr txBox="1"/>
          <p:nvPr/>
        </p:nvSpPr>
        <p:spPr>
          <a:xfrm>
            <a:off x="0" y="-77000"/>
            <a:ext cx="9144000" cy="7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 sz="3000">
                <a:solidFill>
                  <a:schemeClr val="dk1"/>
                </a:solidFill>
                <a:latin typeface="Times New Roman"/>
                <a:ea typeface="Times New Roman"/>
                <a:cs typeface="Times New Roman"/>
                <a:sym typeface="Times New Roman"/>
              </a:rPr>
              <a:t>               </a:t>
            </a:r>
            <a:r>
              <a:rPr lang="lt" sz="3000" b="1">
                <a:solidFill>
                  <a:schemeClr val="dk1"/>
                </a:solidFill>
                <a:latin typeface="Times New Roman"/>
                <a:ea typeface="Times New Roman"/>
                <a:cs typeface="Times New Roman"/>
                <a:sym typeface="Times New Roman"/>
              </a:rPr>
              <a:t> DAINELĖ ,,PIRŠTŲ ŠEIMYNĖLĖ” </a:t>
            </a:r>
            <a:endParaRPr sz="3000" b="1">
              <a:latin typeface="Times New Roman"/>
              <a:ea typeface="Times New Roman"/>
              <a:cs typeface="Times New Roman"/>
              <a:sym typeface="Times New Roman"/>
            </a:endParaRPr>
          </a:p>
        </p:txBody>
      </p:sp>
      <p:pic>
        <p:nvPicPr>
          <p:cNvPr id="256" name="Google Shape;256;p46" descr="00:05 Pirštų šeimynėlė&#10;02:13 Šoka kiškis, šoka lapė&#10;03:43 Gandrai gandrai ga ga ga&#10;05:06  Katins rains&#10;06:39 ABĖČĖLĖ&#10;09:26 Turiu gražią kumelaitę&#10;11:26 Katins rains&#10;&#10;Vocals: Lukas Norkūnas" title="Pirštų šeimynėlė | 13 minučių kompiliacija | Lithuanian Finger Family Compilation">
            <a:hlinkClick r:id="rId3"/>
          </p:cNvPr>
          <p:cNvPicPr preferRelativeResize="0"/>
          <p:nvPr/>
        </p:nvPicPr>
        <p:blipFill>
          <a:blip r:embed="rId4">
            <a:alphaModFix/>
          </a:blip>
          <a:stretch>
            <a:fillRect/>
          </a:stretch>
        </p:blipFill>
        <p:spPr>
          <a:xfrm>
            <a:off x="1539975" y="877775"/>
            <a:ext cx="5821075" cy="4003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311700" y="-145325"/>
            <a:ext cx="8520600" cy="1162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lt" sz="3000">
                <a:latin typeface="Times New Roman"/>
                <a:ea typeface="Times New Roman"/>
                <a:cs typeface="Times New Roman"/>
                <a:sym typeface="Times New Roman"/>
              </a:rPr>
              <a:t>      </a:t>
            </a:r>
            <a:r>
              <a:rPr lang="lt" sz="3000" b="1">
                <a:latin typeface="Times New Roman"/>
                <a:ea typeface="Times New Roman"/>
                <a:cs typeface="Times New Roman"/>
                <a:sym typeface="Times New Roman"/>
              </a:rPr>
              <a:t> DAINELĖ ,,GRAŽI MŪSŲ ŠEIMYNĖLĖ“</a:t>
            </a:r>
            <a:endParaRPr sz="3000" b="1">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262" name="Google Shape;262;p47" descr="graži mūsų šeimynėlė&#10;šiandien susirinko&#10;sėdi mūsų šeimininkė &#10;už stalelio linksma&#10;&#10;su rankelėm pliaukšt pliaukšt&#10;su kojelėm taukšt taukšt&#10;labas rytas jums jums&#10;vakarėlis mums mums&#10;&#10;©℗ muzikinė partija&#10;#vaikams #kosemalose #vaikiskosdaineles" title="Graži Mūsų Šeimynėlė - VAIKIŠKOS DAINELĖS. Lietuviška Vaikiška Dainelė">
            <a:hlinkClick r:id="rId3"/>
          </p:cNvPr>
          <p:cNvPicPr preferRelativeResize="0"/>
          <p:nvPr/>
        </p:nvPicPr>
        <p:blipFill>
          <a:blip r:embed="rId4">
            <a:alphaModFix/>
          </a:blip>
          <a:stretch>
            <a:fillRect/>
          </a:stretch>
        </p:blipFill>
        <p:spPr>
          <a:xfrm>
            <a:off x="1889050" y="616000"/>
            <a:ext cx="4994624" cy="4419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311700" y="-184800"/>
            <a:ext cx="8520600" cy="901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lt" sz="3000" b="1">
                <a:latin typeface="Times New Roman"/>
                <a:ea typeface="Times New Roman"/>
                <a:cs typeface="Times New Roman"/>
                <a:sym typeface="Times New Roman"/>
              </a:rPr>
              <a:t>                    </a:t>
            </a:r>
            <a:endParaRPr/>
          </a:p>
        </p:txBody>
      </p:sp>
      <p:sp>
        <p:nvSpPr>
          <p:cNvPr id="268" name="Google Shape;268;p48"/>
          <p:cNvSpPr txBox="1">
            <a:spLocks noGrp="1"/>
          </p:cNvSpPr>
          <p:nvPr>
            <p:ph type="body" idx="1"/>
          </p:nvPr>
        </p:nvSpPr>
        <p:spPr>
          <a:xfrm>
            <a:off x="3988525" y="131875"/>
            <a:ext cx="5343300" cy="384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r>
              <a:rPr lang="lt" sz="3000" b="1">
                <a:solidFill>
                  <a:srgbClr val="000000"/>
                </a:solidFill>
                <a:latin typeface="Times New Roman"/>
                <a:ea typeface="Times New Roman"/>
                <a:cs typeface="Times New Roman"/>
                <a:sym typeface="Times New Roman"/>
              </a:rPr>
              <a:t>NAUDOJANT ĮVAIRIAUSIĄ TECHNIKĄ NUPIEŠK IR UŽRAŠYK   SAVO ŠEIMOS NARIŲ PORTRETUS,                                                                        SAVO ŠEIMOS POMĖGIUS, AUGINTINIUS,                                               LABIAUSIAI PATIKUSIĄ ŠEIMOS KELIONĘ. </a:t>
            </a:r>
            <a:endParaRPr sz="3000" b="1">
              <a:solidFill>
                <a:srgbClr val="000000"/>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311700" y="0"/>
            <a:ext cx="8520600" cy="76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sz="1100"/>
              <a:t>                 </a:t>
            </a:r>
            <a:r>
              <a:rPr lang="lt" sz="3000" b="1">
                <a:latin typeface="Times New Roman"/>
                <a:ea typeface="Times New Roman"/>
                <a:cs typeface="Times New Roman"/>
                <a:sym typeface="Times New Roman"/>
              </a:rPr>
              <a:t>  DAINELĖ ,, MANO ŠEIMA“( ANGLIŠKAI)      </a:t>
            </a:r>
            <a:r>
              <a:rPr lang="lt" sz="1200">
                <a:latin typeface="Times New Roman"/>
                <a:ea typeface="Times New Roman"/>
                <a:cs typeface="Times New Roman"/>
                <a:sym typeface="Times New Roman"/>
              </a:rPr>
              <a:t>                                                                 </a:t>
            </a:r>
            <a:endParaRPr/>
          </a:p>
        </p:txBody>
      </p:sp>
      <p:pic>
        <p:nvPicPr>
          <p:cNvPr id="274" name="Google Shape;274;p49" descr="A family song for kids! Teach and learn names of the family members with this soft and simple English song. You will hear children’s singing voices and it's great for teaching. Learn the words: grandma, grandpa, mom, dad, brother, and sister. &#10;&#10;Get a FREE WORKSHEET to this song here:&#10;http://www.englishtreetv.com/family-song-resources.html&#10;&#10;Who’s in your family? I have two older brothers and my mom and dad. I have no sisters. Do you have any sisters? Share your thoughts and leave a comment below! &#10;&#10;LYRICS: &#10;&#10;Mom, dad, mom, dad&#10;Mom, dad, mom, dad&#10;&#10;Brother, sister, brother, sister&#10;Brother, sister, brother, sister&#10;&#10;Grandma, grandpa, grandma, grandpa&#10;Grandma, grandpa, grandma, grandpa&#10;&#10;I love my family...I love my family, oh yeah, yeah, I do.&#10;I love my family...I love my family, oh yeah, yeah, it's true.&#10;&#10;x2&#10;&#10;***** &#10;&#10;Teaching and learning English should be fun! &#10;&#10;English Tree TV creates high quality animated music videos to help children and students around the world learn English. &#10;&#10;Perfect for young English learners, ESL or EFL students, kids, toddlers, and babies. &#10;&#10;Subscribe to our YouTube Channel for a great new music video every month!&#10;http://www.youtube.com/channel/UC4GaQ9fCH5IpAq1AImj7XuQ?sub_confirmation=1&#10;&#10;For lots of great, free teaching resources including worksheets, flashcards, power points and lesson plans, visit our website:&#10;http://www.englishtreetv.com&#10;&#10;Check us out us on Facebook and interact with the community, too.&#10;https://www.facebook.com/englishtreetv&#10;&#10;Happy learning and singing, and see you soon!&#10;&#10;Music and animation written, performed, and made by Adam Williams-Walters.&#10;Copyright 2015 Adam Williams-Walters/English Tree TV, All rights reserved." title="Family Members Song">
            <a:hlinkClick r:id="rId3"/>
          </p:cNvPr>
          <p:cNvPicPr preferRelativeResize="0"/>
          <p:nvPr/>
        </p:nvPicPr>
        <p:blipFill>
          <a:blip r:embed="rId4">
            <a:alphaModFix/>
          </a:blip>
          <a:stretch>
            <a:fillRect/>
          </a:stretch>
        </p:blipFill>
        <p:spPr>
          <a:xfrm>
            <a:off x="1924975" y="857250"/>
            <a:ext cx="5374475" cy="3956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78"/>
        <p:cNvGrpSpPr/>
        <p:nvPr/>
      </p:nvGrpSpPr>
      <p:grpSpPr>
        <a:xfrm>
          <a:off x="0" y="0"/>
          <a:ext cx="0" cy="0"/>
          <a:chOff x="0" y="0"/>
          <a:chExt cx="0" cy="0"/>
        </a:xfrm>
      </p:grpSpPr>
      <p:pic>
        <p:nvPicPr>
          <p:cNvPr id="279" name="Google Shape;279;p50"/>
          <p:cNvPicPr preferRelativeResize="0"/>
          <p:nvPr/>
        </p:nvPicPr>
        <p:blipFill>
          <a:blip r:embed="rId3">
            <a:alphaModFix/>
          </a:blip>
          <a:stretch>
            <a:fillRect/>
          </a:stretch>
        </p:blipFill>
        <p:spPr>
          <a:xfrm>
            <a:off x="152400" y="152400"/>
            <a:ext cx="1819275" cy="2409825"/>
          </a:xfrm>
          <a:prstGeom prst="rect">
            <a:avLst/>
          </a:prstGeom>
          <a:noFill/>
          <a:ln>
            <a:noFill/>
          </a:ln>
        </p:spPr>
      </p:pic>
      <p:pic>
        <p:nvPicPr>
          <p:cNvPr id="280" name="Google Shape;280;p50"/>
          <p:cNvPicPr preferRelativeResize="0"/>
          <p:nvPr/>
        </p:nvPicPr>
        <p:blipFill>
          <a:blip r:embed="rId4">
            <a:alphaModFix/>
          </a:blip>
          <a:stretch>
            <a:fillRect/>
          </a:stretch>
        </p:blipFill>
        <p:spPr>
          <a:xfrm>
            <a:off x="2307850" y="152425"/>
            <a:ext cx="1819275" cy="2400300"/>
          </a:xfrm>
          <a:prstGeom prst="rect">
            <a:avLst/>
          </a:prstGeom>
          <a:noFill/>
          <a:ln>
            <a:noFill/>
          </a:ln>
        </p:spPr>
      </p:pic>
      <p:pic>
        <p:nvPicPr>
          <p:cNvPr id="281" name="Google Shape;281;p50"/>
          <p:cNvPicPr preferRelativeResize="0"/>
          <p:nvPr/>
        </p:nvPicPr>
        <p:blipFill>
          <a:blip r:embed="rId5">
            <a:alphaModFix/>
          </a:blip>
          <a:stretch>
            <a:fillRect/>
          </a:stretch>
        </p:blipFill>
        <p:spPr>
          <a:xfrm>
            <a:off x="4572000" y="147638"/>
            <a:ext cx="2009775" cy="2409825"/>
          </a:xfrm>
          <a:prstGeom prst="rect">
            <a:avLst/>
          </a:prstGeom>
          <a:noFill/>
          <a:ln>
            <a:noFill/>
          </a:ln>
        </p:spPr>
      </p:pic>
      <p:pic>
        <p:nvPicPr>
          <p:cNvPr id="282" name="Google Shape;282;p50"/>
          <p:cNvPicPr preferRelativeResize="0"/>
          <p:nvPr/>
        </p:nvPicPr>
        <p:blipFill>
          <a:blip r:embed="rId6">
            <a:alphaModFix/>
          </a:blip>
          <a:stretch>
            <a:fillRect/>
          </a:stretch>
        </p:blipFill>
        <p:spPr>
          <a:xfrm>
            <a:off x="6898025" y="214325"/>
            <a:ext cx="2009775" cy="2276475"/>
          </a:xfrm>
          <a:prstGeom prst="rect">
            <a:avLst/>
          </a:prstGeom>
          <a:noFill/>
          <a:ln>
            <a:noFill/>
          </a:ln>
        </p:spPr>
      </p:pic>
      <p:pic>
        <p:nvPicPr>
          <p:cNvPr id="283" name="Google Shape;283;p50"/>
          <p:cNvPicPr preferRelativeResize="0"/>
          <p:nvPr/>
        </p:nvPicPr>
        <p:blipFill>
          <a:blip r:embed="rId7">
            <a:alphaModFix/>
          </a:blip>
          <a:stretch>
            <a:fillRect/>
          </a:stretch>
        </p:blipFill>
        <p:spPr>
          <a:xfrm>
            <a:off x="152400" y="2714625"/>
            <a:ext cx="2865950" cy="2141025"/>
          </a:xfrm>
          <a:prstGeom prst="rect">
            <a:avLst/>
          </a:prstGeom>
          <a:noFill/>
          <a:ln>
            <a:noFill/>
          </a:ln>
        </p:spPr>
      </p:pic>
      <p:pic>
        <p:nvPicPr>
          <p:cNvPr id="284" name="Google Shape;284;p50"/>
          <p:cNvPicPr preferRelativeResize="0"/>
          <p:nvPr/>
        </p:nvPicPr>
        <p:blipFill>
          <a:blip r:embed="rId8">
            <a:alphaModFix/>
          </a:blip>
          <a:stretch>
            <a:fillRect/>
          </a:stretch>
        </p:blipFill>
        <p:spPr>
          <a:xfrm>
            <a:off x="3170750" y="2709875"/>
            <a:ext cx="1819275" cy="2141025"/>
          </a:xfrm>
          <a:prstGeom prst="rect">
            <a:avLst/>
          </a:prstGeom>
          <a:noFill/>
          <a:ln>
            <a:noFill/>
          </a:ln>
        </p:spPr>
      </p:pic>
      <p:pic>
        <p:nvPicPr>
          <p:cNvPr id="285" name="Google Shape;285;p50"/>
          <p:cNvPicPr preferRelativeResize="0"/>
          <p:nvPr/>
        </p:nvPicPr>
        <p:blipFill>
          <a:blip r:embed="rId9">
            <a:alphaModFix/>
          </a:blip>
          <a:stretch>
            <a:fillRect/>
          </a:stretch>
        </p:blipFill>
        <p:spPr>
          <a:xfrm>
            <a:off x="5142425" y="2709875"/>
            <a:ext cx="1819275" cy="2141025"/>
          </a:xfrm>
          <a:prstGeom prst="rect">
            <a:avLst/>
          </a:prstGeom>
          <a:noFill/>
          <a:ln>
            <a:noFill/>
          </a:ln>
        </p:spPr>
      </p:pic>
      <p:pic>
        <p:nvPicPr>
          <p:cNvPr id="286" name="Google Shape;286;p50"/>
          <p:cNvPicPr preferRelativeResize="0"/>
          <p:nvPr/>
        </p:nvPicPr>
        <p:blipFill>
          <a:blip r:embed="rId10">
            <a:alphaModFix/>
          </a:blip>
          <a:stretch>
            <a:fillRect/>
          </a:stretch>
        </p:blipFill>
        <p:spPr>
          <a:xfrm>
            <a:off x="7114100" y="2709875"/>
            <a:ext cx="1740725" cy="2141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90"/>
        <p:cNvGrpSpPr/>
        <p:nvPr/>
      </p:nvGrpSpPr>
      <p:grpSpPr>
        <a:xfrm>
          <a:off x="0" y="0"/>
          <a:ext cx="0" cy="0"/>
          <a:chOff x="0" y="0"/>
          <a:chExt cx="0" cy="0"/>
        </a:xfrm>
      </p:grpSpPr>
      <p:pic>
        <p:nvPicPr>
          <p:cNvPr id="291" name="Google Shape;291;p51"/>
          <p:cNvPicPr preferRelativeResize="0"/>
          <p:nvPr/>
        </p:nvPicPr>
        <p:blipFill>
          <a:blip r:embed="rId3">
            <a:alphaModFix/>
          </a:blip>
          <a:stretch>
            <a:fillRect/>
          </a:stretch>
        </p:blipFill>
        <p:spPr>
          <a:xfrm>
            <a:off x="152400" y="152400"/>
            <a:ext cx="1972675" cy="2485700"/>
          </a:xfrm>
          <a:prstGeom prst="rect">
            <a:avLst/>
          </a:prstGeom>
          <a:noFill/>
          <a:ln>
            <a:noFill/>
          </a:ln>
        </p:spPr>
      </p:pic>
      <p:pic>
        <p:nvPicPr>
          <p:cNvPr id="292" name="Google Shape;292;p51"/>
          <p:cNvPicPr preferRelativeResize="0"/>
          <p:nvPr/>
        </p:nvPicPr>
        <p:blipFill>
          <a:blip r:embed="rId4">
            <a:alphaModFix/>
          </a:blip>
          <a:stretch>
            <a:fillRect/>
          </a:stretch>
        </p:blipFill>
        <p:spPr>
          <a:xfrm>
            <a:off x="2308199" y="152400"/>
            <a:ext cx="2080675" cy="2485700"/>
          </a:xfrm>
          <a:prstGeom prst="rect">
            <a:avLst/>
          </a:prstGeom>
          <a:noFill/>
          <a:ln>
            <a:noFill/>
          </a:ln>
        </p:spPr>
      </p:pic>
      <p:pic>
        <p:nvPicPr>
          <p:cNvPr id="293" name="Google Shape;293;p51"/>
          <p:cNvPicPr preferRelativeResize="0"/>
          <p:nvPr/>
        </p:nvPicPr>
        <p:blipFill>
          <a:blip r:embed="rId5">
            <a:alphaModFix/>
          </a:blip>
          <a:stretch>
            <a:fillRect/>
          </a:stretch>
        </p:blipFill>
        <p:spPr>
          <a:xfrm>
            <a:off x="4572000" y="152400"/>
            <a:ext cx="2080675" cy="2485700"/>
          </a:xfrm>
          <a:prstGeom prst="rect">
            <a:avLst/>
          </a:prstGeom>
          <a:noFill/>
          <a:ln>
            <a:noFill/>
          </a:ln>
        </p:spPr>
      </p:pic>
      <p:pic>
        <p:nvPicPr>
          <p:cNvPr id="294" name="Google Shape;294;p51"/>
          <p:cNvPicPr preferRelativeResize="0"/>
          <p:nvPr/>
        </p:nvPicPr>
        <p:blipFill>
          <a:blip r:embed="rId6">
            <a:alphaModFix/>
          </a:blip>
          <a:stretch>
            <a:fillRect/>
          </a:stretch>
        </p:blipFill>
        <p:spPr>
          <a:xfrm>
            <a:off x="6805075" y="218750"/>
            <a:ext cx="2095975" cy="2353000"/>
          </a:xfrm>
          <a:prstGeom prst="rect">
            <a:avLst/>
          </a:prstGeom>
          <a:noFill/>
          <a:ln>
            <a:noFill/>
          </a:ln>
        </p:spPr>
      </p:pic>
      <p:pic>
        <p:nvPicPr>
          <p:cNvPr id="295" name="Google Shape;295;p51"/>
          <p:cNvPicPr preferRelativeResize="0"/>
          <p:nvPr/>
        </p:nvPicPr>
        <p:blipFill>
          <a:blip r:embed="rId7">
            <a:alphaModFix/>
          </a:blip>
          <a:stretch>
            <a:fillRect/>
          </a:stretch>
        </p:blipFill>
        <p:spPr>
          <a:xfrm>
            <a:off x="152400" y="2790500"/>
            <a:ext cx="1972675" cy="2122000"/>
          </a:xfrm>
          <a:prstGeom prst="rect">
            <a:avLst/>
          </a:prstGeom>
          <a:noFill/>
          <a:ln>
            <a:noFill/>
          </a:ln>
        </p:spPr>
      </p:pic>
      <p:pic>
        <p:nvPicPr>
          <p:cNvPr id="296" name="Google Shape;296;p51"/>
          <p:cNvPicPr preferRelativeResize="0"/>
          <p:nvPr/>
        </p:nvPicPr>
        <p:blipFill>
          <a:blip r:embed="rId8">
            <a:alphaModFix/>
          </a:blip>
          <a:stretch>
            <a:fillRect/>
          </a:stretch>
        </p:blipFill>
        <p:spPr>
          <a:xfrm>
            <a:off x="2277475" y="2790500"/>
            <a:ext cx="3527825" cy="2122000"/>
          </a:xfrm>
          <a:prstGeom prst="rect">
            <a:avLst/>
          </a:prstGeom>
          <a:noFill/>
          <a:ln>
            <a:noFill/>
          </a:ln>
        </p:spPr>
      </p:pic>
      <p:pic>
        <p:nvPicPr>
          <p:cNvPr id="297" name="Google Shape;297;p51"/>
          <p:cNvPicPr preferRelativeResize="0"/>
          <p:nvPr/>
        </p:nvPicPr>
        <p:blipFill>
          <a:blip r:embed="rId9">
            <a:alphaModFix/>
          </a:blip>
          <a:stretch>
            <a:fillRect/>
          </a:stretch>
        </p:blipFill>
        <p:spPr>
          <a:xfrm>
            <a:off x="5957700" y="2790500"/>
            <a:ext cx="3020325" cy="212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69"/>
        <p:cNvGrpSpPr/>
        <p:nvPr/>
      </p:nvGrpSpPr>
      <p:grpSpPr>
        <a:xfrm>
          <a:off x="0" y="0"/>
          <a:ext cx="0" cy="0"/>
          <a:chOff x="0" y="0"/>
          <a:chExt cx="0" cy="0"/>
        </a:xfrm>
      </p:grpSpPr>
      <p:sp>
        <p:nvSpPr>
          <p:cNvPr id="70" name="Google Shape;70;p16"/>
          <p:cNvSpPr txBox="1"/>
          <p:nvPr/>
        </p:nvSpPr>
        <p:spPr>
          <a:xfrm>
            <a:off x="0" y="-191525"/>
            <a:ext cx="8984400" cy="527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000" b="1">
                <a:latin typeface="Times New Roman"/>
                <a:ea typeface="Times New Roman"/>
                <a:cs typeface="Times New Roman"/>
                <a:sym typeface="Times New Roman"/>
              </a:rPr>
              <a:t>PRISIMINK ŠEIMOS TRADICIJAS, JŲ ĮVAIROVĘ</a:t>
            </a:r>
            <a:r>
              <a:rPr lang="lt" sz="3000">
                <a:latin typeface="Times New Roman"/>
                <a:ea typeface="Times New Roman"/>
                <a:cs typeface="Times New Roman"/>
                <a:sym typeface="Times New Roman"/>
              </a:rPr>
              <a:t> </a:t>
            </a:r>
            <a:endParaRPr sz="3000">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a:latin typeface="Times New Roman"/>
                <a:ea typeface="Times New Roman"/>
                <a:cs typeface="Times New Roman"/>
                <a:sym typeface="Times New Roman"/>
              </a:rPr>
              <a:t>  </a:t>
            </a:r>
            <a:r>
              <a:rPr lang="lt" sz="2400" b="1">
                <a:latin typeface="Times New Roman"/>
                <a:ea typeface="Times New Roman"/>
                <a:cs typeface="Times New Roman"/>
                <a:sym typeface="Times New Roman"/>
              </a:rPr>
              <a:t>ROBOTUKAS APIE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,,ŠEIMOS TRADICIJAS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IR RELIKVIJAS”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107000"/>
              </a:lnSpc>
              <a:spcBef>
                <a:spcPts val="1200"/>
              </a:spcBef>
              <a:spcAft>
                <a:spcPts val="0"/>
              </a:spcAft>
              <a:buNone/>
            </a:pPr>
            <a:endParaRPr sz="900">
              <a:solidFill>
                <a:srgbClr val="333333"/>
              </a:solidFill>
              <a:highlight>
                <a:srgbClr val="FFFFFF"/>
              </a:highlight>
            </a:endParaRPr>
          </a:p>
          <a:p>
            <a:pPr marL="0" lvl="0" indent="0" algn="l" rtl="0">
              <a:lnSpc>
                <a:spcPct val="115000"/>
              </a:lnSpc>
              <a:spcBef>
                <a:spcPts val="1200"/>
              </a:spcBef>
              <a:spcAft>
                <a:spcPts val="0"/>
              </a:spcAft>
              <a:buNone/>
            </a:pPr>
            <a:r>
              <a:rPr lang="lt" sz="1100">
                <a:solidFill>
                  <a:srgbClr val="333333"/>
                </a:solidFill>
              </a:rPr>
              <a:t> </a:t>
            </a:r>
            <a:r>
              <a:rPr lang="lt" sz="1100">
                <a:solidFill>
                  <a:schemeClr val="lt1"/>
                </a:solidFill>
              </a:rPr>
              <a:t> </a:t>
            </a:r>
            <a:r>
              <a:rPr lang="lt" sz="1100" b="1">
                <a:solidFill>
                  <a:schemeClr val="lt1"/>
                </a:solidFill>
              </a:rPr>
              <a:t> </a:t>
            </a:r>
            <a:endParaRPr sz="3000" b="1" i="1">
              <a:solidFill>
                <a:schemeClr val="lt1"/>
              </a:solidFill>
              <a:latin typeface="Times New Roman"/>
              <a:ea typeface="Times New Roman"/>
              <a:cs typeface="Times New Roman"/>
              <a:sym typeface="Times New Roman"/>
            </a:endParaRPr>
          </a:p>
        </p:txBody>
      </p:sp>
      <p:pic>
        <p:nvPicPr>
          <p:cNvPr id="71" name="Google Shape;71;p16" descr="Flmuku ir programeliu nuorodos -https://www.facebook.com/Android-programeles-vaikams-294468697399006/" title="Šeimos tradicijos ir relikvijos www.ismaniejirobotai.lt 1-4 klasei .Dirba ir planšetėse">
            <a:hlinkClick r:id="rId3"/>
          </p:cNvPr>
          <p:cNvPicPr preferRelativeResize="0"/>
          <p:nvPr/>
        </p:nvPicPr>
        <p:blipFill>
          <a:blip r:embed="rId4">
            <a:alphaModFix/>
          </a:blip>
          <a:stretch>
            <a:fillRect/>
          </a:stretch>
        </p:blipFill>
        <p:spPr>
          <a:xfrm>
            <a:off x="3531950" y="857250"/>
            <a:ext cx="5385250" cy="41385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01"/>
        <p:cNvGrpSpPr/>
        <p:nvPr/>
      </p:nvGrpSpPr>
      <p:grpSpPr>
        <a:xfrm>
          <a:off x="0" y="0"/>
          <a:ext cx="0" cy="0"/>
          <a:chOff x="0" y="0"/>
          <a:chExt cx="0" cy="0"/>
        </a:xfrm>
      </p:grpSpPr>
      <p:pic>
        <p:nvPicPr>
          <p:cNvPr id="302" name="Google Shape;302;p52"/>
          <p:cNvPicPr preferRelativeResize="0"/>
          <p:nvPr/>
        </p:nvPicPr>
        <p:blipFill>
          <a:blip r:embed="rId3">
            <a:alphaModFix/>
          </a:blip>
          <a:stretch>
            <a:fillRect/>
          </a:stretch>
        </p:blipFill>
        <p:spPr>
          <a:xfrm>
            <a:off x="152400" y="152400"/>
            <a:ext cx="1664775" cy="2201350"/>
          </a:xfrm>
          <a:prstGeom prst="rect">
            <a:avLst/>
          </a:prstGeom>
          <a:noFill/>
          <a:ln>
            <a:noFill/>
          </a:ln>
        </p:spPr>
      </p:pic>
      <p:pic>
        <p:nvPicPr>
          <p:cNvPr id="303" name="Google Shape;303;p52"/>
          <p:cNvPicPr preferRelativeResize="0"/>
          <p:nvPr/>
        </p:nvPicPr>
        <p:blipFill>
          <a:blip r:embed="rId4">
            <a:alphaModFix/>
          </a:blip>
          <a:stretch>
            <a:fillRect/>
          </a:stretch>
        </p:blipFill>
        <p:spPr>
          <a:xfrm>
            <a:off x="1969575" y="152400"/>
            <a:ext cx="3013098" cy="2201350"/>
          </a:xfrm>
          <a:prstGeom prst="rect">
            <a:avLst/>
          </a:prstGeom>
          <a:noFill/>
          <a:ln>
            <a:noFill/>
          </a:ln>
        </p:spPr>
      </p:pic>
      <p:pic>
        <p:nvPicPr>
          <p:cNvPr id="304" name="Google Shape;304;p52"/>
          <p:cNvPicPr preferRelativeResize="0"/>
          <p:nvPr/>
        </p:nvPicPr>
        <p:blipFill>
          <a:blip r:embed="rId5">
            <a:alphaModFix/>
          </a:blip>
          <a:stretch>
            <a:fillRect/>
          </a:stretch>
        </p:blipFill>
        <p:spPr>
          <a:xfrm>
            <a:off x="5135075" y="152400"/>
            <a:ext cx="1664775" cy="2201350"/>
          </a:xfrm>
          <a:prstGeom prst="rect">
            <a:avLst/>
          </a:prstGeom>
          <a:noFill/>
          <a:ln>
            <a:noFill/>
          </a:ln>
        </p:spPr>
      </p:pic>
      <p:pic>
        <p:nvPicPr>
          <p:cNvPr id="305" name="Google Shape;305;p52"/>
          <p:cNvPicPr preferRelativeResize="0"/>
          <p:nvPr/>
        </p:nvPicPr>
        <p:blipFill>
          <a:blip r:embed="rId6">
            <a:alphaModFix/>
          </a:blip>
          <a:stretch>
            <a:fillRect/>
          </a:stretch>
        </p:blipFill>
        <p:spPr>
          <a:xfrm>
            <a:off x="6952250" y="152400"/>
            <a:ext cx="1933375" cy="2201350"/>
          </a:xfrm>
          <a:prstGeom prst="rect">
            <a:avLst/>
          </a:prstGeom>
          <a:noFill/>
          <a:ln>
            <a:noFill/>
          </a:ln>
        </p:spPr>
      </p:pic>
      <p:pic>
        <p:nvPicPr>
          <p:cNvPr id="306" name="Google Shape;306;p52"/>
          <p:cNvPicPr preferRelativeResize="0"/>
          <p:nvPr/>
        </p:nvPicPr>
        <p:blipFill>
          <a:blip r:embed="rId7">
            <a:alphaModFix/>
          </a:blip>
          <a:stretch>
            <a:fillRect/>
          </a:stretch>
        </p:blipFill>
        <p:spPr>
          <a:xfrm>
            <a:off x="152400" y="2506150"/>
            <a:ext cx="2421750" cy="2421750"/>
          </a:xfrm>
          <a:prstGeom prst="rect">
            <a:avLst/>
          </a:prstGeom>
          <a:noFill/>
          <a:ln>
            <a:noFill/>
          </a:ln>
        </p:spPr>
      </p:pic>
      <p:pic>
        <p:nvPicPr>
          <p:cNvPr id="307" name="Google Shape;307;p52"/>
          <p:cNvPicPr preferRelativeResize="0"/>
          <p:nvPr/>
        </p:nvPicPr>
        <p:blipFill>
          <a:blip r:embed="rId8">
            <a:alphaModFix/>
          </a:blip>
          <a:stretch>
            <a:fillRect/>
          </a:stretch>
        </p:blipFill>
        <p:spPr>
          <a:xfrm>
            <a:off x="2726550" y="2506150"/>
            <a:ext cx="1229894" cy="2421750"/>
          </a:xfrm>
          <a:prstGeom prst="rect">
            <a:avLst/>
          </a:prstGeom>
          <a:noFill/>
          <a:ln>
            <a:noFill/>
          </a:ln>
        </p:spPr>
      </p:pic>
      <p:pic>
        <p:nvPicPr>
          <p:cNvPr id="308" name="Google Shape;308;p52"/>
          <p:cNvPicPr preferRelativeResize="0"/>
          <p:nvPr/>
        </p:nvPicPr>
        <p:blipFill>
          <a:blip r:embed="rId9">
            <a:alphaModFix/>
          </a:blip>
          <a:stretch>
            <a:fillRect/>
          </a:stretch>
        </p:blipFill>
        <p:spPr>
          <a:xfrm>
            <a:off x="4108850" y="2506150"/>
            <a:ext cx="2556612" cy="2434500"/>
          </a:xfrm>
          <a:prstGeom prst="rect">
            <a:avLst/>
          </a:prstGeom>
          <a:noFill/>
          <a:ln>
            <a:noFill/>
          </a:ln>
        </p:spPr>
      </p:pic>
      <p:pic>
        <p:nvPicPr>
          <p:cNvPr id="309" name="Google Shape;309;p52"/>
          <p:cNvPicPr preferRelativeResize="0"/>
          <p:nvPr/>
        </p:nvPicPr>
        <p:blipFill>
          <a:blip r:embed="rId10">
            <a:alphaModFix/>
          </a:blip>
          <a:stretch>
            <a:fillRect/>
          </a:stretch>
        </p:blipFill>
        <p:spPr>
          <a:xfrm>
            <a:off x="6799850" y="2521725"/>
            <a:ext cx="2085775" cy="2390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13"/>
        <p:cNvGrpSpPr/>
        <p:nvPr/>
      </p:nvGrpSpPr>
      <p:grpSpPr>
        <a:xfrm>
          <a:off x="0" y="0"/>
          <a:ext cx="0" cy="0"/>
          <a:chOff x="0" y="0"/>
          <a:chExt cx="0" cy="0"/>
        </a:xfrm>
      </p:grpSpPr>
      <p:pic>
        <p:nvPicPr>
          <p:cNvPr id="314" name="Google Shape;314;p53"/>
          <p:cNvPicPr preferRelativeResize="0"/>
          <p:nvPr/>
        </p:nvPicPr>
        <p:blipFill>
          <a:blip r:embed="rId3">
            <a:alphaModFix/>
          </a:blip>
          <a:stretch>
            <a:fillRect/>
          </a:stretch>
        </p:blipFill>
        <p:spPr>
          <a:xfrm>
            <a:off x="152400" y="152400"/>
            <a:ext cx="2870825" cy="2203750"/>
          </a:xfrm>
          <a:prstGeom prst="rect">
            <a:avLst/>
          </a:prstGeom>
          <a:noFill/>
          <a:ln>
            <a:noFill/>
          </a:ln>
        </p:spPr>
      </p:pic>
      <p:pic>
        <p:nvPicPr>
          <p:cNvPr id="315" name="Google Shape;315;p53"/>
          <p:cNvPicPr preferRelativeResize="0"/>
          <p:nvPr/>
        </p:nvPicPr>
        <p:blipFill>
          <a:blip r:embed="rId4">
            <a:alphaModFix/>
          </a:blip>
          <a:stretch>
            <a:fillRect/>
          </a:stretch>
        </p:blipFill>
        <p:spPr>
          <a:xfrm>
            <a:off x="3175625" y="152400"/>
            <a:ext cx="2870825" cy="2161979"/>
          </a:xfrm>
          <a:prstGeom prst="rect">
            <a:avLst/>
          </a:prstGeom>
          <a:noFill/>
          <a:ln>
            <a:noFill/>
          </a:ln>
        </p:spPr>
      </p:pic>
      <p:pic>
        <p:nvPicPr>
          <p:cNvPr id="316" name="Google Shape;316;p53"/>
          <p:cNvPicPr preferRelativeResize="0"/>
          <p:nvPr/>
        </p:nvPicPr>
        <p:blipFill>
          <a:blip r:embed="rId5">
            <a:alphaModFix/>
          </a:blip>
          <a:stretch>
            <a:fillRect/>
          </a:stretch>
        </p:blipFill>
        <p:spPr>
          <a:xfrm>
            <a:off x="6283076" y="152400"/>
            <a:ext cx="2608200" cy="2161975"/>
          </a:xfrm>
          <a:prstGeom prst="rect">
            <a:avLst/>
          </a:prstGeom>
          <a:noFill/>
          <a:ln>
            <a:noFill/>
          </a:ln>
        </p:spPr>
      </p:pic>
      <p:pic>
        <p:nvPicPr>
          <p:cNvPr id="317" name="Google Shape;317;p53"/>
          <p:cNvPicPr preferRelativeResize="0"/>
          <p:nvPr/>
        </p:nvPicPr>
        <p:blipFill>
          <a:blip r:embed="rId6">
            <a:alphaModFix/>
          </a:blip>
          <a:stretch>
            <a:fillRect/>
          </a:stretch>
        </p:blipFill>
        <p:spPr>
          <a:xfrm>
            <a:off x="152400" y="2508550"/>
            <a:ext cx="2942950" cy="2342350"/>
          </a:xfrm>
          <a:prstGeom prst="rect">
            <a:avLst/>
          </a:prstGeom>
          <a:noFill/>
          <a:ln>
            <a:noFill/>
          </a:ln>
        </p:spPr>
      </p:pic>
      <p:pic>
        <p:nvPicPr>
          <p:cNvPr id="318" name="Google Shape;318;p53"/>
          <p:cNvPicPr preferRelativeResize="0"/>
          <p:nvPr/>
        </p:nvPicPr>
        <p:blipFill>
          <a:blip r:embed="rId7">
            <a:alphaModFix/>
          </a:blip>
          <a:stretch>
            <a:fillRect/>
          </a:stretch>
        </p:blipFill>
        <p:spPr>
          <a:xfrm>
            <a:off x="3247750" y="2466775"/>
            <a:ext cx="1562512" cy="2404896"/>
          </a:xfrm>
          <a:prstGeom prst="rect">
            <a:avLst/>
          </a:prstGeom>
          <a:noFill/>
          <a:ln>
            <a:noFill/>
          </a:ln>
        </p:spPr>
      </p:pic>
      <p:pic>
        <p:nvPicPr>
          <p:cNvPr id="319" name="Google Shape;319;p53"/>
          <p:cNvPicPr preferRelativeResize="0"/>
          <p:nvPr/>
        </p:nvPicPr>
        <p:blipFill>
          <a:blip r:embed="rId8">
            <a:alphaModFix/>
          </a:blip>
          <a:stretch>
            <a:fillRect/>
          </a:stretch>
        </p:blipFill>
        <p:spPr>
          <a:xfrm>
            <a:off x="4922025" y="2466775"/>
            <a:ext cx="1705562" cy="2324050"/>
          </a:xfrm>
          <a:prstGeom prst="rect">
            <a:avLst/>
          </a:prstGeom>
          <a:noFill/>
          <a:ln>
            <a:noFill/>
          </a:ln>
        </p:spPr>
      </p:pic>
      <p:pic>
        <p:nvPicPr>
          <p:cNvPr id="320" name="Google Shape;320;p53"/>
          <p:cNvPicPr preferRelativeResize="0"/>
          <p:nvPr/>
        </p:nvPicPr>
        <p:blipFill>
          <a:blip r:embed="rId9">
            <a:alphaModFix/>
          </a:blip>
          <a:stretch>
            <a:fillRect/>
          </a:stretch>
        </p:blipFill>
        <p:spPr>
          <a:xfrm>
            <a:off x="6775875" y="2466775"/>
            <a:ext cx="2115400" cy="2473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54"/>
          <p:cNvSpPr/>
          <p:nvPr/>
        </p:nvSpPr>
        <p:spPr>
          <a:xfrm>
            <a:off x="476250" y="154024"/>
            <a:ext cx="8191687" cy="893149"/>
          </a:xfrm>
          <a:prstGeom prst="rect">
            <a:avLst/>
          </a:prstGeom>
        </p:spPr>
        <p:txBody>
          <a:bodyPr>
            <a:prstTxWarp prst="textPlain">
              <a:avLst/>
            </a:prstTxWarp>
          </a:bodyPr>
          <a:lstStyle/>
          <a:p>
            <a:pPr lvl="0" algn="ctr"/>
            <a:r>
              <a:rPr b="0" i="0">
                <a:ln w="9525" cap="flat" cmpd="sng">
                  <a:solidFill>
                    <a:srgbClr val="0000FF"/>
                  </a:solidFill>
                  <a:prstDash val="solid"/>
                  <a:round/>
                  <a:headEnd type="none" w="sm" len="sm"/>
                  <a:tailEnd type="none" w="sm" len="sm"/>
                </a:ln>
                <a:solidFill>
                  <a:srgbClr val="FFFF00"/>
                </a:solidFill>
                <a:latin typeface="Arial"/>
              </a:rPr>
              <a:t>MANO ŠEIMA GERIAUSIA!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75"/>
        <p:cNvGrpSpPr/>
        <p:nvPr/>
      </p:nvGrpSpPr>
      <p:grpSpPr>
        <a:xfrm>
          <a:off x="0" y="0"/>
          <a:ext cx="0" cy="0"/>
          <a:chOff x="0" y="0"/>
          <a:chExt cx="0" cy="0"/>
        </a:xfrm>
      </p:grpSpPr>
      <p:sp>
        <p:nvSpPr>
          <p:cNvPr id="76" name="Google Shape;76;p17"/>
          <p:cNvSpPr txBox="1"/>
          <p:nvPr/>
        </p:nvSpPr>
        <p:spPr>
          <a:xfrm>
            <a:off x="0" y="-129925"/>
            <a:ext cx="8984400" cy="521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000" b="1">
                <a:latin typeface="Times New Roman"/>
                <a:ea typeface="Times New Roman"/>
                <a:cs typeface="Times New Roman"/>
                <a:sym typeface="Times New Roman"/>
              </a:rPr>
              <a:t>PRISIMINK ŠEIMOS TRADICIJAS, JŲ ĮVAIROVĘ </a:t>
            </a:r>
            <a:endParaRPr sz="30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,,AŠ, MANO ŠEIMA </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IR LIETUVOS ISTORIJA”</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107000"/>
              </a:lnSpc>
              <a:spcBef>
                <a:spcPts val="1200"/>
              </a:spcBef>
              <a:spcAft>
                <a:spcPts val="0"/>
              </a:spcAft>
              <a:buNone/>
            </a:pPr>
            <a:endParaRPr sz="900">
              <a:solidFill>
                <a:srgbClr val="333333"/>
              </a:solidFill>
              <a:highlight>
                <a:srgbClr val="FFFFFF"/>
              </a:highlight>
            </a:endParaRPr>
          </a:p>
          <a:p>
            <a:pPr marL="0" lvl="0" indent="0" algn="l" rtl="0">
              <a:lnSpc>
                <a:spcPct val="115000"/>
              </a:lnSpc>
              <a:spcBef>
                <a:spcPts val="1200"/>
              </a:spcBef>
              <a:spcAft>
                <a:spcPts val="0"/>
              </a:spcAft>
              <a:buNone/>
            </a:pPr>
            <a:r>
              <a:rPr lang="lt" sz="1100">
                <a:solidFill>
                  <a:srgbClr val="333333"/>
                </a:solidFill>
              </a:rPr>
              <a:t> </a:t>
            </a:r>
            <a:r>
              <a:rPr lang="lt" sz="1100">
                <a:solidFill>
                  <a:schemeClr val="lt1"/>
                </a:solidFill>
              </a:rPr>
              <a:t> </a:t>
            </a:r>
            <a:r>
              <a:rPr lang="lt" sz="1100" b="1">
                <a:solidFill>
                  <a:schemeClr val="lt1"/>
                </a:solidFill>
              </a:rPr>
              <a:t> </a:t>
            </a:r>
            <a:endParaRPr sz="3000" b="1" i="1">
              <a:solidFill>
                <a:schemeClr val="lt1"/>
              </a:solidFill>
              <a:latin typeface="Times New Roman"/>
              <a:ea typeface="Times New Roman"/>
              <a:cs typeface="Times New Roman"/>
              <a:sym typeface="Times New Roman"/>
            </a:endParaRPr>
          </a:p>
        </p:txBody>
      </p:sp>
      <p:pic>
        <p:nvPicPr>
          <p:cNvPr id="77" name="Google Shape;77;p17" title="Aš, mano šeima ir Lietuvos istorija">
            <a:hlinkClick r:id="rId3"/>
          </p:cNvPr>
          <p:cNvPicPr preferRelativeResize="0"/>
          <p:nvPr/>
        </p:nvPicPr>
        <p:blipFill>
          <a:blip r:embed="rId4">
            <a:alphaModFix/>
          </a:blip>
          <a:stretch>
            <a:fillRect/>
          </a:stretch>
        </p:blipFill>
        <p:spPr>
          <a:xfrm>
            <a:off x="3907975" y="857250"/>
            <a:ext cx="5009225" cy="4011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81"/>
        <p:cNvGrpSpPr/>
        <p:nvPr/>
      </p:nvGrpSpPr>
      <p:grpSpPr>
        <a:xfrm>
          <a:off x="0" y="0"/>
          <a:ext cx="0" cy="0"/>
          <a:chOff x="0" y="0"/>
          <a:chExt cx="0" cy="0"/>
        </a:xfrm>
      </p:grpSpPr>
      <p:sp>
        <p:nvSpPr>
          <p:cNvPr id="82" name="Google Shape;82;p18"/>
          <p:cNvSpPr txBox="1"/>
          <p:nvPr/>
        </p:nvSpPr>
        <p:spPr>
          <a:xfrm>
            <a:off x="0" y="-206925"/>
            <a:ext cx="8984400" cy="528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lt" sz="3000" b="1">
                <a:latin typeface="Times New Roman"/>
                <a:ea typeface="Times New Roman"/>
                <a:cs typeface="Times New Roman"/>
                <a:sym typeface="Times New Roman"/>
              </a:rPr>
              <a:t>PRISIMINK ŠEIMOS TRADICIJAS, JŲ ĮVAIROVĘ </a:t>
            </a:r>
            <a:endParaRPr sz="30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2400" b="1">
                <a:latin typeface="Times New Roman"/>
                <a:ea typeface="Times New Roman"/>
                <a:cs typeface="Times New Roman"/>
                <a:sym typeface="Times New Roman"/>
              </a:rPr>
              <a:t>       ,,APIE ŠEIMĄ”</a:t>
            </a:r>
            <a:endParaRPr sz="2400" b="1">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2400">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36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lt"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107000"/>
              </a:lnSpc>
              <a:spcBef>
                <a:spcPts val="1200"/>
              </a:spcBef>
              <a:spcAft>
                <a:spcPts val="0"/>
              </a:spcAft>
              <a:buNone/>
            </a:pPr>
            <a:endParaRPr sz="900">
              <a:solidFill>
                <a:srgbClr val="333333"/>
              </a:solidFill>
              <a:highlight>
                <a:srgbClr val="FFFFFF"/>
              </a:highlight>
            </a:endParaRPr>
          </a:p>
          <a:p>
            <a:pPr marL="0" lvl="0" indent="0" algn="l" rtl="0">
              <a:lnSpc>
                <a:spcPct val="115000"/>
              </a:lnSpc>
              <a:spcBef>
                <a:spcPts val="1200"/>
              </a:spcBef>
              <a:spcAft>
                <a:spcPts val="0"/>
              </a:spcAft>
              <a:buNone/>
            </a:pPr>
            <a:r>
              <a:rPr lang="lt" sz="1100">
                <a:solidFill>
                  <a:srgbClr val="333333"/>
                </a:solidFill>
              </a:rPr>
              <a:t> </a:t>
            </a:r>
            <a:r>
              <a:rPr lang="lt" sz="1100">
                <a:solidFill>
                  <a:schemeClr val="lt1"/>
                </a:solidFill>
              </a:rPr>
              <a:t> </a:t>
            </a:r>
            <a:r>
              <a:rPr lang="lt" sz="1100" b="1">
                <a:solidFill>
                  <a:schemeClr val="lt1"/>
                </a:solidFill>
              </a:rPr>
              <a:t> </a:t>
            </a:r>
            <a:endParaRPr sz="3000" b="1" i="1">
              <a:solidFill>
                <a:schemeClr val="lt1"/>
              </a:solidFill>
              <a:latin typeface="Times New Roman"/>
              <a:ea typeface="Times New Roman"/>
              <a:cs typeface="Times New Roman"/>
              <a:sym typeface="Times New Roman"/>
            </a:endParaRPr>
          </a:p>
        </p:txBody>
      </p:sp>
      <p:pic>
        <p:nvPicPr>
          <p:cNvPr id="83" name="Google Shape;83;p18" descr="Patieks geriausiems." title="Apie šeimą">
            <a:hlinkClick r:id="rId3"/>
          </p:cNvPr>
          <p:cNvPicPr preferRelativeResize="0"/>
          <p:nvPr/>
        </p:nvPicPr>
        <p:blipFill>
          <a:blip r:embed="rId4">
            <a:alphaModFix/>
          </a:blip>
          <a:stretch>
            <a:fillRect/>
          </a:stretch>
        </p:blipFill>
        <p:spPr>
          <a:xfrm>
            <a:off x="3666250" y="857250"/>
            <a:ext cx="5318150" cy="3904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123200"/>
            <a:ext cx="9144000" cy="318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9"/>
          <p:cNvSpPr txBox="1">
            <a:spLocks noGrp="1"/>
          </p:cNvSpPr>
          <p:nvPr>
            <p:ph type="body" idx="1"/>
          </p:nvPr>
        </p:nvSpPr>
        <p:spPr>
          <a:xfrm>
            <a:off x="107800" y="224250"/>
            <a:ext cx="8724600" cy="3834600"/>
          </a:xfrm>
          <a:prstGeom prst="rect">
            <a:avLst/>
          </a:prstGeom>
        </p:spPr>
        <p:txBody>
          <a:bodyPr spcFirstLastPara="1" wrap="square" lIns="91425" tIns="91425" rIns="91425" bIns="91425" anchor="t" anchorCtr="0">
            <a:noAutofit/>
          </a:bodyPr>
          <a:lstStyle/>
          <a:p>
            <a:pPr marL="0" lvl="0" indent="0" algn="just" rtl="0">
              <a:lnSpc>
                <a:spcPct val="107000"/>
              </a:lnSpc>
              <a:spcBef>
                <a:spcPts val="0"/>
              </a:spcBef>
              <a:spcAft>
                <a:spcPts val="0"/>
              </a:spcAft>
              <a:buNone/>
            </a:pPr>
            <a:r>
              <a:rPr lang="lt" sz="1200" b="1">
                <a:solidFill>
                  <a:schemeClr val="lt1"/>
                </a:solidFill>
                <a:latin typeface="Times New Roman"/>
                <a:ea typeface="Times New Roman"/>
                <a:cs typeface="Times New Roman"/>
                <a:sym typeface="Times New Roman"/>
              </a:rPr>
              <a:t> </a:t>
            </a:r>
            <a:r>
              <a:rPr lang="lt" sz="1200" b="1">
                <a:solidFill>
                  <a:srgbClr val="0000FF"/>
                </a:solidFill>
                <a:latin typeface="Times New Roman"/>
                <a:ea typeface="Times New Roman"/>
                <a:cs typeface="Times New Roman"/>
                <a:sym typeface="Times New Roman"/>
              </a:rPr>
              <a:t> </a:t>
            </a:r>
            <a:r>
              <a:rPr lang="lt" sz="3000" b="1">
                <a:solidFill>
                  <a:srgbClr val="0000FF"/>
                </a:solidFill>
                <a:latin typeface="Times New Roman"/>
                <a:ea typeface="Times New Roman"/>
                <a:cs typeface="Times New Roman"/>
                <a:sym typeface="Times New Roman"/>
              </a:rPr>
              <a:t> </a:t>
            </a:r>
            <a:r>
              <a:rPr lang="lt" sz="3000" b="1">
                <a:solidFill>
                  <a:schemeClr val="lt1"/>
                </a:solidFill>
                <a:latin typeface="Times New Roman"/>
                <a:ea typeface="Times New Roman"/>
                <a:cs typeface="Times New Roman"/>
                <a:sym typeface="Times New Roman"/>
              </a:rPr>
              <a:t>NUO SENO, GIMUS DUKRAI, BUVO SODINAMA LIEPA, GIMUS SŪNUI – ĄŽUOLAS, </a:t>
            </a:r>
            <a:endParaRPr sz="3000" b="1">
              <a:solidFill>
                <a:schemeClr val="lt1"/>
              </a:solidFill>
              <a:latin typeface="Times New Roman"/>
              <a:ea typeface="Times New Roman"/>
              <a:cs typeface="Times New Roman"/>
              <a:sym typeface="Times New Roman"/>
            </a:endParaRPr>
          </a:p>
          <a:p>
            <a:pPr marL="0" lvl="0" indent="0" algn="just" rtl="0">
              <a:lnSpc>
                <a:spcPct val="107000"/>
              </a:lnSpc>
              <a:spcBef>
                <a:spcPts val="0"/>
              </a:spcBef>
              <a:spcAft>
                <a:spcPts val="0"/>
              </a:spcAft>
              <a:buClr>
                <a:schemeClr val="dk1"/>
              </a:buClr>
              <a:buSzPts val="1100"/>
              <a:buFont typeface="Arial"/>
              <a:buNone/>
            </a:pPr>
            <a:r>
              <a:rPr lang="lt" sz="3000" b="1">
                <a:solidFill>
                  <a:schemeClr val="lt1"/>
                </a:solidFill>
                <a:latin typeface="Times New Roman"/>
                <a:ea typeface="Times New Roman"/>
                <a:cs typeface="Times New Roman"/>
                <a:sym typeface="Times New Roman"/>
              </a:rPr>
              <a:t>TAČIAU DABAR DAŽNAS RENKASI NE TIK GRAŽIAI ATRODANTĮ, BET IR DERANTĮ ŠEIMOS MEDĮ. TAI GALI BŪTI OBELAITĖ, KRIAUŠĖ AR SLYVA.</a:t>
            </a:r>
            <a:endParaRPr sz="3000" b="1">
              <a:solidFill>
                <a:schemeClr val="lt1"/>
              </a:solidFill>
              <a:latin typeface="Times New Roman"/>
              <a:ea typeface="Times New Roman"/>
              <a:cs typeface="Times New Roman"/>
              <a:sym typeface="Times New Roman"/>
            </a:endParaRPr>
          </a:p>
          <a:p>
            <a:pPr marL="0" lvl="0" indent="0" algn="l" rtl="0">
              <a:lnSpc>
                <a:spcPct val="107000"/>
              </a:lnSpc>
              <a:spcBef>
                <a:spcPts val="0"/>
              </a:spcBef>
              <a:spcAft>
                <a:spcPts val="0"/>
              </a:spcAft>
              <a:buClr>
                <a:schemeClr val="dk1"/>
              </a:buClr>
              <a:buSzPts val="1100"/>
              <a:buFont typeface="Arial"/>
              <a:buNone/>
            </a:pPr>
            <a:endParaRPr sz="3000">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body" idx="1"/>
          </p:nvPr>
        </p:nvSpPr>
        <p:spPr>
          <a:xfrm>
            <a:off x="431200" y="1641025"/>
            <a:ext cx="3526500" cy="3079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lt" sz="3000" b="1">
                <a:solidFill>
                  <a:srgbClr val="000000"/>
                </a:solidFill>
                <a:latin typeface="Times New Roman"/>
                <a:ea typeface="Times New Roman"/>
                <a:cs typeface="Times New Roman"/>
                <a:sym typeface="Times New Roman"/>
              </a:rPr>
              <a:t>VARDINK, UŽRAŠYK ŠEIMOS NARIUS, SUDARYK ŠEIMOS MEDĮ .</a:t>
            </a:r>
            <a:endParaRPr sz="3000" b="1">
              <a:solidFill>
                <a:srgbClr val="000000"/>
              </a:solidFill>
              <a:latin typeface="Times New Roman"/>
              <a:ea typeface="Times New Roman"/>
              <a:cs typeface="Times New Roman"/>
              <a:sym typeface="Times New Roman"/>
            </a:endParaRPr>
          </a:p>
        </p:txBody>
      </p:sp>
      <p:pic>
        <p:nvPicPr>
          <p:cNvPr id="95" name="Google Shape;95;p20"/>
          <p:cNvPicPr preferRelativeResize="0"/>
          <p:nvPr/>
        </p:nvPicPr>
        <p:blipFill>
          <a:blip r:embed="rId3">
            <a:alphaModFix/>
          </a:blip>
          <a:stretch>
            <a:fillRect/>
          </a:stretch>
        </p:blipFill>
        <p:spPr>
          <a:xfrm>
            <a:off x="4789300" y="0"/>
            <a:ext cx="43547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99"/>
        <p:cNvGrpSpPr/>
        <p:nvPr/>
      </p:nvGrpSpPr>
      <p:grpSpPr>
        <a:xfrm>
          <a:off x="0" y="0"/>
          <a:ext cx="0" cy="0"/>
          <a:chOff x="0" y="0"/>
          <a:chExt cx="0" cy="0"/>
        </a:xfrm>
      </p:grpSpPr>
      <p:pic>
        <p:nvPicPr>
          <p:cNvPr id="100" name="Google Shape;100;p21"/>
          <p:cNvPicPr preferRelativeResize="0"/>
          <p:nvPr/>
        </p:nvPicPr>
        <p:blipFill>
          <a:blip r:embed="rId3">
            <a:alphaModFix/>
          </a:blip>
          <a:stretch>
            <a:fillRect/>
          </a:stretch>
        </p:blipFill>
        <p:spPr>
          <a:xfrm>
            <a:off x="292600" y="385000"/>
            <a:ext cx="3757500" cy="4373500"/>
          </a:xfrm>
          <a:prstGeom prst="rect">
            <a:avLst/>
          </a:prstGeom>
          <a:noFill/>
          <a:ln>
            <a:noFill/>
          </a:ln>
        </p:spPr>
      </p:pic>
      <p:pic>
        <p:nvPicPr>
          <p:cNvPr id="101" name="Google Shape;101;p21"/>
          <p:cNvPicPr preferRelativeResize="0"/>
          <p:nvPr/>
        </p:nvPicPr>
        <p:blipFill>
          <a:blip r:embed="rId4">
            <a:alphaModFix/>
          </a:blip>
          <a:stretch>
            <a:fillRect/>
          </a:stretch>
        </p:blipFill>
        <p:spPr>
          <a:xfrm>
            <a:off x="4406500" y="385000"/>
            <a:ext cx="4146300" cy="437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On-screen Show (16:9)</PresentationFormat>
  <Paragraphs>192</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https://www.jigsawplanet.com/?rc=play&amp;pid=071a211e4ab8 https://www.jigsawplanet.com/?rc=play&amp;pid=010bf77a69fb https://www.jigsawplanet.com/?rc=play&amp;pid=1c0f710a13fe </vt:lpstr>
      <vt:lpstr>PowerPoint Presentation</vt:lpstr>
      <vt:lpstr>PowerPoint Presentation</vt:lpstr>
      <vt:lpstr>        ATLIK SUDĖTIES IR ATIMTIES VEIKSMUS </vt:lpstr>
      <vt:lpstr>       </vt:lpstr>
      <vt:lpstr>PowerPoint Presentation</vt:lpstr>
      <vt:lpstr>  NAUDOJANT KAULIUKUS, SKAIČIUOK MINTINAI. </vt:lpstr>
      <vt:lpstr>       UŽRAŠYK SAVO  ŠEIMOS NARIŲ VARDUS IR IŠMATUOK                                            JŲ  ILGĮ  LINIUOTE </vt:lpstr>
      <vt:lpstr>PowerPoint Presentation</vt:lpstr>
      <vt:lpstr>PowerPoint Presentation</vt:lpstr>
      <vt:lpstr>PowerPoint Presentation</vt:lpstr>
      <vt:lpstr>                                   SURAŠYK ŠEIMOS RELIKVIJAS. </vt:lpstr>
      <vt:lpstr>              DAINELĖ ,,SU TĖČIU“ </vt:lpstr>
      <vt:lpstr>   SURAŠYK KAIP GRAŽIAI GALIMA PAVADINTI                              MAMĄ, TĖVELĮ, SENELĘ, SENELĮ, SESĘ, BROLĮ. </vt:lpstr>
      <vt:lpstr>PowerPoint Presentation</vt:lpstr>
      <vt:lpstr>PowerPoint Presentation</vt:lpstr>
      <vt:lpstr>                      PATARLĖS APIE ŠEIMĄ </vt:lpstr>
      <vt:lpstr>                        MĮSLĖS APIE ŠEIMĄ  </vt:lpstr>
      <vt:lpstr>         DAINA ,,AŠ IR TU, MES ESAME ŠEIMA”  </vt:lpstr>
      <vt:lpstr>PowerPoint Presentation</vt:lpstr>
      <vt:lpstr>               </vt:lpstr>
      <vt:lpstr>PowerPoint Presentation</vt:lpstr>
      <vt:lpstr>                     ŽAIDIMAS ,,ŠEIMA” </vt:lpstr>
      <vt:lpstr>   </vt:lpstr>
      <vt:lpstr>PowerPoint Presentation</vt:lpstr>
      <vt:lpstr>       DAINELĖ ,,GRAŽI MŪSŲ ŠEIMYNĖLĖ“ </vt:lpstr>
      <vt:lpstr>                    </vt:lpstr>
      <vt:lpstr>                   DAINELĖ ,, MANO ŠEIMA“( ANGLIŠKAI)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20170903s2</dc:creator>
  <cp:lastModifiedBy>Vaida Alūzaitė</cp:lastModifiedBy>
  <cp:revision>1</cp:revision>
  <dcterms:modified xsi:type="dcterms:W3CDTF">2020-04-23T07:25:08Z</dcterms:modified>
</cp:coreProperties>
</file>