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3" d="100"/>
          <a:sy n="203" d="100"/>
        </p:scale>
        <p:origin x="59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f9cd72c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f9cd72c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f8ea60e1c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f8ea60e1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f8ea60e1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f8ea60e1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f8ea60e1c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f8ea60e1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f8ea60e1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f8ea60e1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f8ea60e1c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f8ea60e1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f8ea60e1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f8ea60e1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f8ea60e1c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f8ea60e1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f8ea60e1c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f8ea60e1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f8ea60e1c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f8ea60e1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f8ea60e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f8ea60e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f8ea60e1c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f8ea60e1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f8ea60e1c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f8ea60e1c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f8ea60e1c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f8ea60e1c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f8ea60e1c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f8ea60e1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f9864ccec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f9864cce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f8ea60e1c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f8ea60e1c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f8ea60e1c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f8ea60e1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f8ea60e1c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f8ea60e1c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f8ea60e1c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f8ea60e1c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f8ea60e1c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f8ea60e1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f8ea60e1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f8ea60e1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f8ea60e1c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f8ea60e1c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f8ea60e1c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f8ea60e1c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f8ea60e1c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f8ea60e1c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f8ea60e1c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f8ea60e1c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f8ea60e1c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f8ea60e1c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f8ea60e1c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f8ea60e1c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f8ea60e1c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f8ea60e1c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f8ea60e1c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f8ea60e1c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f8ea60e1c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f8ea60e1c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f8ea60e1c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7f8ea60e1c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f8ea60e1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f8ea60e1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f8ea60e1c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f8ea60e1c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f8ea60e1c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f8ea60e1c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f8ea60e1c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7f8ea60e1c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f8ea60e1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f8ea60e1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f8ea60e1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f8ea60e1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f8ea60e1c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f8ea60e1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f8ea60e1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f8ea60e1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f8ea60e1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f8ea60e1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hyperlink" Target="http://www.youtube.com/watch?v=VmQPUGZ40n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hyperlink" Target="http://www.youtube.com/watch?v=09vB6xIbSl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int.search.myway.com/search/video.jhtml?enc=0&amp;n=786711f2&amp;p2=%5ECDT%5Echr999%5ETTAB03%5E&amp;pg=video&amp;pn=1&amp;ptb=4E7D7875-55F5-4AC9-AB7E-016A8C435FA6&amp;qs=&amp;searchfor=transporto+priemon%C4%97s&amp;si=&amp;ss=sub&amp;st=tab&amp;tpr=sbt&amp;trs=wt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int.search.myway.com/search/video.jhtml?enc=0&amp;n=786711f2&amp;p2=%5ECDT%5Echr999%5ETTAB03%5E&amp;pg=video&amp;pn=1&amp;ptb=4E7D7875-55F5-4AC9-AB7E-016A8C435FA6&amp;qs=&amp;searchfor=transporto+priemon%C4%97s&amp;si=&amp;ss=sub&amp;st=tab&amp;tpr=sbt&amp;trs=wt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hyperlink" Target="http://www.youtube.com/watch?v=zT123qRQbg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hyperlink" Target="http://www.youtube.com/watch?v=WI6lgUlEUF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hyperlink" Target="http://www.youtube.com/watch?v=OVmB2cAqGi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hyperlink" Target="http://www.youtube.com/watch?v=8Q5Nur642B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hyperlink" Target="http://www.youtube.com/watch?v=92pCRkTjDW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hyperlink" Target="http://www.youtube.com/watch?v=Sbghk_4qWA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ordwall.net/resource/1342881/va%c5%beiuoja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youtube.com/results?sp=mAEB&amp;search_query=robotukai+transporto+priemon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youtube.com/results?sp=mAEB&amp;search_query=robotukai+transporto+priemon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youtube.com/results?sp=mAEB&amp;search_query=robotukai+transporto+priemon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youtube.com/results?sp=mAEB&amp;search_query=robotukai+transporto+priemon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gPTIwQKih6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8.jpg"/><Relationship Id="rId4" Type="http://schemas.openxmlformats.org/officeDocument/2006/relationships/hyperlink" Target="http://www.youtube.com/watch?v=uk79GZyxulw"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51.jpg"/><Relationship Id="rId4" Type="http://schemas.openxmlformats.org/officeDocument/2006/relationships/hyperlink" Target="http://www.youtube.com/watch?v=yjeSdfjV9PM"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52.jpg"/><Relationship Id="rId7" Type="http://schemas.openxmlformats.org/officeDocument/2006/relationships/hyperlink" Target="http://www.youtube.com/watch?v=Z06tkDGAg04"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s://www.youtube.com/watch?v=Z06tkDGAg04" TargetMode="External"/><Relationship Id="rId5" Type="http://schemas.openxmlformats.org/officeDocument/2006/relationships/image" Target="../media/image53.jpg"/><Relationship Id="rId4" Type="http://schemas.openxmlformats.org/officeDocument/2006/relationships/hyperlink" Target="http://www.youtube.com/watch?v=Z0QST52F1bI"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JL9eqtJtGVE"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80.jpg"/></Relationships>
</file>

<file path=ppt/slides/_rels/slide4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pasakukampelis.eu/lt/misles/?Lietuviu-liaudies-misles/Laivas/Kumelaite-zabalaite-veda-kelia-be-vadeliu%2C-atsigrizta---ner-vezeliu" TargetMode="External"/><Relationship Id="rId3" Type="http://schemas.openxmlformats.org/officeDocument/2006/relationships/image" Target="../media/image5.jpg"/><Relationship Id="rId7" Type="http://schemas.openxmlformats.org/officeDocument/2006/relationships/hyperlink" Target="http://pasakukampelis.eu/lt/misles/?Lietuviu-liaudies-misles/Kosmonautai/Geru-tevu-vaikai-sunu-keliais-nuejo"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pasakukampelis.eu/lt/misles/?Lietuviu-liaudies-misles/Dviratis/Du-telkiniai-tekeniuoja%2C-gyvybe-ant-saves-nesioja%2C-bet-ne-visuomet" TargetMode="External"/><Relationship Id="rId5" Type="http://schemas.openxmlformats.org/officeDocument/2006/relationships/hyperlink" Target="http://pasakukampelis.eu/lt/misles/?Lietuviu-liaudies-misles/Dviratis/Veja-veja%2C-bet-niekada-nepaveja" TargetMode="External"/><Relationship Id="rId4" Type="http://schemas.openxmlformats.org/officeDocument/2006/relationships/hyperlink" Target="http://pasakukampelis.eu/lt/misles/?Lietuviu-liaudies-misles/Dviratis/Vienas-bega%2C-vienas-vej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89938" y="230225"/>
            <a:ext cx="8520600" cy="144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t" sz="6000" b="1">
                <a:solidFill>
                  <a:schemeClr val="lt1"/>
                </a:solidFill>
                <a:latin typeface="Times New Roman"/>
                <a:ea typeface="Times New Roman"/>
                <a:cs typeface="Times New Roman"/>
                <a:sym typeface="Times New Roman"/>
              </a:rPr>
              <a:t>        </a:t>
            </a:r>
            <a:endParaRPr sz="6000" b="1">
              <a:solidFill>
                <a:schemeClr val="lt1"/>
              </a:solidFill>
              <a:latin typeface="Times New Roman"/>
              <a:ea typeface="Times New Roman"/>
              <a:cs typeface="Times New Roman"/>
              <a:sym typeface="Times New Roman"/>
            </a:endParaRPr>
          </a:p>
        </p:txBody>
      </p:sp>
      <p:sp>
        <p:nvSpPr>
          <p:cNvPr id="55" name="Google Shape;55;p13"/>
          <p:cNvSpPr/>
          <p:nvPr/>
        </p:nvSpPr>
        <p:spPr>
          <a:xfrm>
            <a:off x="70275" y="140525"/>
            <a:ext cx="8959917" cy="1537199"/>
          </a:xfrm>
          <a:prstGeom prst="rect">
            <a:avLst/>
          </a:prstGeom>
        </p:spPr>
        <p:txBody>
          <a:bodyPr>
            <a:prstTxWarp prst="textPlain">
              <a:avLst/>
            </a:prstTxWarp>
          </a:bodyPr>
          <a:lstStyle/>
          <a:p>
            <a:pPr lvl="0" algn="ctr"/>
            <a:r>
              <a:rPr b="0" i="0">
                <a:ln w="9525" cap="flat" cmpd="sng">
                  <a:solidFill>
                    <a:srgbClr val="990000"/>
                  </a:solidFill>
                  <a:prstDash val="solid"/>
                  <a:round/>
                  <a:headEnd type="none" w="sm" len="sm"/>
                  <a:tailEnd type="none" w="sm" len="sm"/>
                </a:ln>
                <a:solidFill>
                  <a:srgbClr val="E06666"/>
                </a:solidFill>
                <a:latin typeface="Comic Sans MS"/>
              </a:rPr>
              <a:t>VAŽIUOJAM!!!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700"/>
                                        <p:tgtEl>
                                          <p:spTgt spid="55"/>
                                        </p:tgtEl>
                                        <p:attrNameLst>
                                          <p:attrName>ppt_w</p:attrName>
                                        </p:attrNameLst>
                                      </p:cBhvr>
                                      <p:tavLst>
                                        <p:tav tm="0">
                                          <p:val>
                                            <p:strVal val="0"/>
                                          </p:val>
                                        </p:tav>
                                        <p:tav tm="100000">
                                          <p:val>
                                            <p:strVal val="#ppt_w"/>
                                          </p:val>
                                        </p:tav>
                                      </p:tavLst>
                                    </p:anim>
                                    <p:anim calcmode="lin" valueType="num">
                                      <p:cBhvr additive="base">
                                        <p:cTn id="8" dur="1700"/>
                                        <p:tgtEl>
                                          <p:spTgt spid="5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213125" y="604750"/>
            <a:ext cx="8652900" cy="43257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  Senelis pasakojo, kad jo tėtis iš kaimo į miestą keliaudavo arkliu. Šiais laikais arkliais keliaujama retai. Juos pakeitė įvairios transporto priemonės: automobilis, autobusas, troleibusas, lėktuvas, traukinys,laivas,motociklas.                                                                                           Tiesa, mano tėčio draugas Jonas turi motociklą, kurį vadina žirgu – gražiu, greitu arkliu. Automobilių variklių galingumą dar ir šiandien matuoja arklio galiomis.</a:t>
            </a:r>
            <a:endParaRPr sz="3000" b="1">
              <a:solidFill>
                <a:schemeClr val="lt1"/>
              </a:solidFill>
              <a:latin typeface="Times New Roman"/>
              <a:ea typeface="Times New Roman"/>
              <a:cs typeface="Times New Roman"/>
              <a:sym typeface="Times New Roman"/>
            </a:endParaRPr>
          </a:p>
          <a:p>
            <a:pPr marL="0" lvl="0" indent="0" algn="ctr" rtl="0">
              <a:spcBef>
                <a:spcPts val="1200"/>
              </a:spcBef>
              <a:spcAft>
                <a:spcPts val="0"/>
              </a:spcAft>
              <a:buNone/>
            </a:pPr>
            <a:endParaRPr sz="30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1200">
                <a:latin typeface="Times New Roman"/>
                <a:ea typeface="Times New Roman"/>
                <a:cs typeface="Times New Roman"/>
                <a:sym typeface="Times New Roman"/>
              </a:rPr>
              <a:t>1</a:t>
            </a:r>
            <a:r>
              <a:rPr lang="lt" sz="3000" b="1">
                <a:latin typeface="Times New Roman"/>
                <a:ea typeface="Times New Roman"/>
                <a:cs typeface="Times New Roman"/>
                <a:sym typeface="Times New Roman"/>
              </a:rPr>
              <a:t>NES .</a:t>
            </a:r>
            <a:endParaRPr sz="30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09" name="Google Shape;109;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10" name="Google Shape;110;p23"/>
          <p:cNvSpPr txBox="1">
            <a:spLocks noGrp="1"/>
          </p:cNvSpPr>
          <p:nvPr>
            <p:ph type="body" idx="2"/>
          </p:nvPr>
        </p:nvSpPr>
        <p:spPr>
          <a:xfrm>
            <a:off x="4832400" y="1152475"/>
            <a:ext cx="4438200" cy="3990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SEKS SAVO SUKURTĄ PASAKĄ APIE TRANSPORTO PRIEMONĘ</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311700" y="-169400"/>
            <a:ext cx="8912700" cy="9549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1200">
                <a:latin typeface="Times New Roman"/>
                <a:ea typeface="Times New Roman"/>
                <a:cs typeface="Times New Roman"/>
                <a:sym typeface="Times New Roman"/>
              </a:rPr>
              <a:t>                 </a:t>
            </a:r>
            <a:r>
              <a:rPr lang="lt" sz="1200">
                <a:solidFill>
                  <a:schemeClr val="lt1"/>
                </a:solidFill>
                <a:latin typeface="Times New Roman"/>
                <a:ea typeface="Times New Roman"/>
                <a:cs typeface="Times New Roman"/>
                <a:sym typeface="Times New Roman"/>
              </a:rPr>
              <a:t>        </a:t>
            </a:r>
            <a:r>
              <a:rPr lang="lt" sz="2400">
                <a:solidFill>
                  <a:schemeClr val="lt1"/>
                </a:solidFill>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PAPASAKOK MATYTĄ ANIMACINĮ FILMUKĄ </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16" name="Google Shape;116;p24"/>
          <p:cNvSpPr txBox="1">
            <a:spLocks noGrp="1"/>
          </p:cNvSpPr>
          <p:nvPr>
            <p:ph type="body" idx="1"/>
          </p:nvPr>
        </p:nvSpPr>
        <p:spPr>
          <a:xfrm>
            <a:off x="107800" y="785500"/>
            <a:ext cx="4203900" cy="3783300"/>
          </a:xfrm>
          <a:prstGeom prst="rect">
            <a:avLst/>
          </a:prstGeom>
        </p:spPr>
        <p:txBody>
          <a:bodyPr spcFirstLastPara="1" wrap="square" lIns="91425" tIns="91425" rIns="91425" bIns="91425" anchor="t" anchorCtr="0">
            <a:noAutofit/>
          </a:bodyPr>
          <a:lstStyle/>
          <a:p>
            <a:pPr marL="0" lvl="0" indent="0" algn="l" rtl="0">
              <a:spcBef>
                <a:spcPts val="2400"/>
              </a:spcBef>
              <a:spcAft>
                <a:spcPts val="0"/>
              </a:spcAft>
              <a:buNone/>
            </a:pPr>
            <a:r>
              <a:rPr lang="lt" sz="700">
                <a:solidFill>
                  <a:schemeClr val="lt1"/>
                </a:solidFill>
                <a:latin typeface="Times New Roman"/>
                <a:ea typeface="Times New Roman"/>
                <a:cs typeface="Times New Roman"/>
                <a:sym typeface="Times New Roman"/>
              </a:rPr>
              <a:t>    </a:t>
            </a:r>
            <a:r>
              <a:rPr lang="lt" sz="1200">
                <a:solidFill>
                  <a:schemeClr val="lt1"/>
                </a:solidFill>
              </a:rPr>
              <a:t>,</a:t>
            </a:r>
            <a:r>
              <a:rPr lang="lt" sz="3000" b="1">
                <a:solidFill>
                  <a:schemeClr val="lt1"/>
                </a:solidFill>
                <a:latin typeface="Times New Roman"/>
                <a:ea typeface="Times New Roman"/>
                <a:cs typeface="Times New Roman"/>
                <a:sym typeface="Times New Roman"/>
              </a:rPr>
              <a:t>,,GARVEŽIUKAS </a:t>
            </a:r>
            <a:endParaRPr sz="3000" b="1">
              <a:solidFill>
                <a:schemeClr val="lt1"/>
              </a:solidFill>
              <a:latin typeface="Times New Roman"/>
              <a:ea typeface="Times New Roman"/>
              <a:cs typeface="Times New Roman"/>
              <a:sym typeface="Times New Roman"/>
            </a:endParaRPr>
          </a:p>
          <a:p>
            <a:pPr marL="0" lvl="0" indent="0" algn="l" rtl="0">
              <a:spcBef>
                <a:spcPts val="2400"/>
              </a:spcBef>
              <a:spcAft>
                <a:spcPts val="0"/>
              </a:spcAft>
              <a:buNone/>
            </a:pPr>
            <a:r>
              <a:rPr lang="lt" sz="3000" b="1">
                <a:solidFill>
                  <a:schemeClr val="lt1"/>
                </a:solidFill>
                <a:latin typeface="Times New Roman"/>
                <a:ea typeface="Times New Roman"/>
                <a:cs typeface="Times New Roman"/>
                <a:sym typeface="Times New Roman"/>
              </a:rPr>
              <a:t>IŠ RAMUNIU </a:t>
            </a:r>
            <a:endParaRPr sz="3000" b="1">
              <a:solidFill>
                <a:schemeClr val="lt1"/>
              </a:solidFill>
              <a:latin typeface="Times New Roman"/>
              <a:ea typeface="Times New Roman"/>
              <a:cs typeface="Times New Roman"/>
              <a:sym typeface="Times New Roman"/>
            </a:endParaRPr>
          </a:p>
          <a:p>
            <a:pPr marL="0" lvl="0" indent="0" algn="l" rtl="0">
              <a:spcBef>
                <a:spcPts val="240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STOTELES”</a:t>
            </a:r>
            <a:endParaRPr sz="3000" b="1">
              <a:solidFill>
                <a:schemeClr val="lt1"/>
              </a:solidFill>
              <a:latin typeface="Times New Roman"/>
              <a:ea typeface="Times New Roman"/>
              <a:cs typeface="Times New Roman"/>
              <a:sym typeface="Times New Roman"/>
            </a:endParaRPr>
          </a:p>
          <a:p>
            <a:pPr marL="0" lvl="0" indent="0" algn="l" rtl="0">
              <a:spcBef>
                <a:spcPts val="0"/>
              </a:spcBef>
              <a:spcAft>
                <a:spcPts val="1600"/>
              </a:spcAft>
              <a:buNone/>
            </a:pPr>
            <a:endParaRPr sz="3000" b="1">
              <a:latin typeface="Times New Roman"/>
              <a:ea typeface="Times New Roman"/>
              <a:cs typeface="Times New Roman"/>
              <a:sym typeface="Times New Roman"/>
            </a:endParaRPr>
          </a:p>
        </p:txBody>
      </p:sp>
      <p:sp>
        <p:nvSpPr>
          <p:cNvPr id="117" name="Google Shape;117;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8" name="Google Shape;118;p24" descr="Garvežiukas is Ramunių stotelės. (Parovozik iz Romashkova) 1967 m.&#10;Senoji animacija gera kokybe." title="Garveziukas is Ramuniu stoteles. Senoji animacija gera kokybe.">
            <a:hlinkClick r:id="rId4"/>
          </p:cNvPr>
          <p:cNvPicPr preferRelativeResize="0"/>
          <p:nvPr/>
        </p:nvPicPr>
        <p:blipFill>
          <a:blip r:embed="rId5">
            <a:alphaModFix/>
          </a:blip>
          <a:stretch>
            <a:fillRect/>
          </a:stretch>
        </p:blipFill>
        <p:spPr>
          <a:xfrm>
            <a:off x="4003925" y="686250"/>
            <a:ext cx="5004900" cy="4173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311700" y="-169400"/>
            <a:ext cx="8912700" cy="9549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1200">
                <a:latin typeface="Times New Roman"/>
                <a:ea typeface="Times New Roman"/>
                <a:cs typeface="Times New Roman"/>
                <a:sym typeface="Times New Roman"/>
              </a:rPr>
              <a:t>                     </a:t>
            </a:r>
            <a:r>
              <a:rPr lang="lt" sz="1200">
                <a:solidFill>
                  <a:schemeClr val="lt1"/>
                </a:solidFill>
                <a:latin typeface="Times New Roman"/>
                <a:ea typeface="Times New Roman"/>
                <a:cs typeface="Times New Roman"/>
                <a:sym typeface="Times New Roman"/>
              </a:rPr>
              <a:t>    </a:t>
            </a:r>
            <a:r>
              <a:rPr lang="lt" sz="2400">
                <a:solidFill>
                  <a:schemeClr val="lt1"/>
                </a:solidFill>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PAPASAKOK MATYTĄ ANIMACINĮ FILMUKĄ</a:t>
            </a:r>
            <a:r>
              <a:rPr lang="lt" sz="2400" b="1">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24" name="Google Shape;124;p25"/>
          <p:cNvSpPr txBox="1">
            <a:spLocks noGrp="1"/>
          </p:cNvSpPr>
          <p:nvPr>
            <p:ph type="body" idx="1"/>
          </p:nvPr>
        </p:nvSpPr>
        <p:spPr>
          <a:xfrm>
            <a:off x="107800" y="395225"/>
            <a:ext cx="4203900" cy="4173300"/>
          </a:xfrm>
          <a:prstGeom prst="rect">
            <a:avLst/>
          </a:prstGeom>
        </p:spPr>
        <p:txBody>
          <a:bodyPr spcFirstLastPara="1" wrap="square" lIns="91425" tIns="91425" rIns="91425" bIns="91425" anchor="t" anchorCtr="0">
            <a:noAutofit/>
          </a:bodyPr>
          <a:lstStyle/>
          <a:p>
            <a:pPr marL="0" lvl="0" indent="0" algn="l" rtl="0">
              <a:spcBef>
                <a:spcPts val="2400"/>
              </a:spcBef>
              <a:spcAft>
                <a:spcPts val="0"/>
              </a:spcAft>
              <a:buNone/>
            </a:pPr>
            <a:r>
              <a:rPr lang="lt" sz="700">
                <a:solidFill>
                  <a:schemeClr val="lt1"/>
                </a:solidFill>
                <a:latin typeface="Times New Roman"/>
                <a:ea typeface="Times New Roman"/>
                <a:cs typeface="Times New Roman"/>
                <a:sym typeface="Times New Roman"/>
              </a:rPr>
              <a:t> </a:t>
            </a:r>
            <a:r>
              <a:rPr lang="lt" sz="700">
                <a:solidFill>
                  <a:srgbClr val="FFFF00"/>
                </a:solidFill>
                <a:latin typeface="Times New Roman"/>
                <a:ea typeface="Times New Roman"/>
                <a:cs typeface="Times New Roman"/>
                <a:sym typeface="Times New Roman"/>
              </a:rPr>
              <a:t> </a:t>
            </a:r>
            <a:r>
              <a:rPr lang="lt" sz="3000">
                <a:solidFill>
                  <a:srgbClr val="FFFF00"/>
                </a:solidFill>
                <a:latin typeface="Times New Roman"/>
                <a:ea typeface="Times New Roman"/>
                <a:cs typeface="Times New Roman"/>
                <a:sym typeface="Times New Roman"/>
              </a:rPr>
              <a:t> </a:t>
            </a:r>
            <a:r>
              <a:rPr lang="lt" sz="3600">
                <a:solidFill>
                  <a:srgbClr val="FFFF00"/>
                </a:solidFill>
                <a:latin typeface="Times New Roman"/>
                <a:ea typeface="Times New Roman"/>
                <a:cs typeface="Times New Roman"/>
                <a:sym typeface="Times New Roman"/>
              </a:rPr>
              <a:t> </a:t>
            </a:r>
            <a:r>
              <a:rPr lang="lt" sz="4800" b="1">
                <a:solidFill>
                  <a:srgbClr val="FFFF00"/>
                </a:solidFill>
                <a:latin typeface="Times New Roman"/>
                <a:ea typeface="Times New Roman"/>
                <a:cs typeface="Times New Roman"/>
                <a:sym typeface="Times New Roman"/>
              </a:rPr>
              <a:t>,,LAIVELIS“</a:t>
            </a:r>
            <a:r>
              <a:rPr lang="lt" sz="3600" b="1">
                <a:solidFill>
                  <a:schemeClr val="lt1"/>
                </a:solidFill>
                <a:latin typeface="Times New Roman"/>
                <a:ea typeface="Times New Roman"/>
                <a:cs typeface="Times New Roman"/>
                <a:sym typeface="Times New Roman"/>
              </a:rPr>
              <a:t>  </a:t>
            </a:r>
            <a:r>
              <a:rPr lang="lt" sz="3600" b="1">
                <a:solidFill>
                  <a:schemeClr val="dk1"/>
                </a:solidFill>
                <a:latin typeface="Times New Roman"/>
                <a:ea typeface="Times New Roman"/>
                <a:cs typeface="Times New Roman"/>
                <a:sym typeface="Times New Roman"/>
              </a:rPr>
              <a:t> </a:t>
            </a:r>
            <a:r>
              <a:rPr lang="lt" sz="1200" b="1">
                <a:solidFill>
                  <a:schemeClr val="dk1"/>
                </a:solidFill>
                <a:latin typeface="Times New Roman"/>
                <a:ea typeface="Times New Roman"/>
                <a:cs typeface="Times New Roman"/>
                <a:sym typeface="Times New Roman"/>
              </a:rPr>
              <a:t>                                                                                          </a:t>
            </a:r>
            <a:endParaRPr sz="3000" b="1">
              <a:latin typeface="Times New Roman"/>
              <a:ea typeface="Times New Roman"/>
              <a:cs typeface="Times New Roman"/>
              <a:sym typeface="Times New Roman"/>
            </a:endParaRPr>
          </a:p>
        </p:txBody>
      </p:sp>
      <p:sp>
        <p:nvSpPr>
          <p:cNvPr id="125" name="Google Shape;125;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6" name="Google Shape;126;p25" descr="Daugiau senosios animacijos galite rasti adresu: http://www.pasakos.lt/senoji-animacija/." title="Laivelis (1956)">
            <a:hlinkClick r:id="rId4"/>
          </p:cNvPr>
          <p:cNvPicPr preferRelativeResize="0"/>
          <p:nvPr/>
        </p:nvPicPr>
        <p:blipFill>
          <a:blip r:embed="rId5">
            <a:alphaModFix/>
          </a:blip>
          <a:stretch>
            <a:fillRect/>
          </a:stretch>
        </p:blipFill>
        <p:spPr>
          <a:xfrm>
            <a:off x="4311700" y="585200"/>
            <a:ext cx="4650925" cy="4173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311700" y="77000"/>
            <a:ext cx="8520600" cy="940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3000" b="1">
                <a:latin typeface="Times New Roman"/>
                <a:ea typeface="Times New Roman"/>
                <a:cs typeface="Times New Roman"/>
                <a:sym typeface="Times New Roman"/>
              </a:rPr>
              <a:t>NUPIEŠK TRANSPORTO PRIEMONĖS KELIĄ.</a:t>
            </a:r>
            <a:endParaRPr sz="30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700">
              <a:latin typeface="Times New Roman"/>
              <a:ea typeface="Times New Roman"/>
              <a:cs typeface="Times New Roman"/>
              <a:sym typeface="Times New Roman"/>
            </a:endParaRPr>
          </a:p>
          <a:p>
            <a:pPr marL="0" lvl="0" indent="0" algn="l" rtl="0">
              <a:spcBef>
                <a:spcPts val="1200"/>
              </a:spcBef>
              <a:spcAft>
                <a:spcPts val="0"/>
              </a:spcAft>
              <a:buNone/>
            </a:pPr>
            <a:endParaRPr/>
          </a:p>
        </p:txBody>
      </p:sp>
      <p:pic>
        <p:nvPicPr>
          <p:cNvPr id="132" name="Google Shape;132;p26"/>
          <p:cNvPicPr preferRelativeResize="0"/>
          <p:nvPr/>
        </p:nvPicPr>
        <p:blipFill>
          <a:blip r:embed="rId3">
            <a:alphaModFix/>
          </a:blip>
          <a:stretch>
            <a:fillRect/>
          </a:stretch>
        </p:blipFill>
        <p:spPr>
          <a:xfrm>
            <a:off x="2494750" y="893175"/>
            <a:ext cx="3603525" cy="4151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0" y="-215600"/>
            <a:ext cx="9144000" cy="1233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700">
                <a:latin typeface="Times New Roman"/>
                <a:ea typeface="Times New Roman"/>
                <a:cs typeface="Times New Roman"/>
                <a:sym typeface="Times New Roman"/>
              </a:rPr>
              <a:t>                                                                </a:t>
            </a:r>
            <a:r>
              <a:rPr lang="lt" sz="2400" b="1">
                <a:latin typeface="Times New Roman"/>
                <a:ea typeface="Times New Roman"/>
                <a:cs typeface="Times New Roman"/>
                <a:sym typeface="Times New Roman"/>
              </a:rPr>
              <a:t>IŠ ENCIKLOPEDIJOS IŠRINK IR UŽRAŠYK</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latin typeface="Times New Roman"/>
                <a:ea typeface="Times New Roman"/>
                <a:cs typeface="Times New Roman"/>
                <a:sym typeface="Times New Roman"/>
              </a:rPr>
              <a:t>                                ĮVAIRIAS TRANSPORTO RŪŠIS.  </a:t>
            </a:r>
            <a:endParaRPr sz="2400" b="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38" name="Google Shape;138;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39" name="Google Shape;139;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0" name="Google Shape;140;p27"/>
          <p:cNvPicPr preferRelativeResize="0"/>
          <p:nvPr/>
        </p:nvPicPr>
        <p:blipFill>
          <a:blip r:embed="rId3">
            <a:alphaModFix/>
          </a:blip>
          <a:stretch>
            <a:fillRect/>
          </a:stretch>
        </p:blipFill>
        <p:spPr>
          <a:xfrm>
            <a:off x="311700" y="1225250"/>
            <a:ext cx="3907825" cy="3691350"/>
          </a:xfrm>
          <a:prstGeom prst="rect">
            <a:avLst/>
          </a:prstGeom>
          <a:noFill/>
          <a:ln>
            <a:noFill/>
          </a:ln>
        </p:spPr>
      </p:pic>
      <p:pic>
        <p:nvPicPr>
          <p:cNvPr id="141" name="Google Shape;141;p27"/>
          <p:cNvPicPr preferRelativeResize="0"/>
          <p:nvPr/>
        </p:nvPicPr>
        <p:blipFill>
          <a:blip r:embed="rId4">
            <a:alphaModFix/>
          </a:blip>
          <a:stretch>
            <a:fillRect/>
          </a:stretch>
        </p:blipFill>
        <p:spPr>
          <a:xfrm>
            <a:off x="4481325" y="1225250"/>
            <a:ext cx="4350975" cy="3691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0" y="-215600"/>
            <a:ext cx="9144000" cy="1233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lt" sz="700">
                <a:latin typeface="Times New Roman"/>
                <a:ea typeface="Times New Roman"/>
                <a:cs typeface="Times New Roman"/>
                <a:sym typeface="Times New Roman"/>
              </a:rPr>
              <a:t>                                                                </a:t>
            </a:r>
            <a:endParaRPr/>
          </a:p>
        </p:txBody>
      </p:sp>
      <p:sp>
        <p:nvSpPr>
          <p:cNvPr id="147" name="Google Shape;147;p28"/>
          <p:cNvSpPr txBox="1">
            <a:spLocks noGrp="1"/>
          </p:cNvSpPr>
          <p:nvPr>
            <p:ph type="body" idx="1"/>
          </p:nvPr>
        </p:nvSpPr>
        <p:spPr>
          <a:xfrm>
            <a:off x="215600" y="462000"/>
            <a:ext cx="4230900" cy="4815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PAVADINK IR UŽRAŠYK TRANSPORTO PRIEMONĘ</a:t>
            </a: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1600"/>
              </a:spcAft>
              <a:buNone/>
            </a:pPr>
            <a:endParaRPr sz="3000"/>
          </a:p>
        </p:txBody>
      </p:sp>
      <p:sp>
        <p:nvSpPr>
          <p:cNvPr id="148" name="Google Shape;148;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914400" lvl="0" indent="457200" algn="l" rtl="0">
              <a:spcBef>
                <a:spcPts val="0"/>
              </a:spcBef>
              <a:spcAft>
                <a:spcPts val="0"/>
              </a:spcAft>
              <a:buNone/>
            </a:pPr>
            <a:endParaRPr sz="1800" b="1">
              <a:solidFill>
                <a:schemeClr val="lt1"/>
              </a:solidFill>
              <a:latin typeface="Times New Roman"/>
              <a:ea typeface="Times New Roman"/>
              <a:cs typeface="Times New Roman"/>
              <a:sym typeface="Times New Roman"/>
            </a:endParaRPr>
          </a:p>
          <a:p>
            <a:pPr marL="914400" lvl="0" indent="457200" algn="l" rtl="0">
              <a:spcBef>
                <a:spcPts val="1600"/>
              </a:spcBef>
              <a:spcAft>
                <a:spcPts val="0"/>
              </a:spcAft>
              <a:buNone/>
            </a:pPr>
            <a:endParaRPr sz="1800" b="1">
              <a:solidFill>
                <a:schemeClr val="lt1"/>
              </a:solidFill>
              <a:latin typeface="Times New Roman"/>
              <a:ea typeface="Times New Roman"/>
              <a:cs typeface="Times New Roman"/>
              <a:sym typeface="Times New Roman"/>
            </a:endParaRPr>
          </a:p>
          <a:p>
            <a:pPr marL="914400" lvl="0" indent="457200" algn="l" rtl="0">
              <a:spcBef>
                <a:spcPts val="1600"/>
              </a:spcBef>
              <a:spcAft>
                <a:spcPts val="0"/>
              </a:spcAft>
              <a:buNone/>
            </a:pPr>
            <a:endParaRPr sz="1800" b="1">
              <a:solidFill>
                <a:schemeClr val="lt1"/>
              </a:solidFill>
              <a:latin typeface="Times New Roman"/>
              <a:ea typeface="Times New Roman"/>
              <a:cs typeface="Times New Roman"/>
              <a:sym typeface="Times New Roman"/>
            </a:endParaRPr>
          </a:p>
          <a:p>
            <a:pPr marL="914400" lvl="0" indent="457200" algn="l" rtl="0">
              <a:spcBef>
                <a:spcPts val="1600"/>
              </a:spcBef>
              <a:spcAft>
                <a:spcPts val="0"/>
              </a:spcAft>
              <a:buNone/>
            </a:pPr>
            <a:endParaRPr sz="1800" b="1">
              <a:solidFill>
                <a:schemeClr val="lt1"/>
              </a:solidFill>
              <a:latin typeface="Times New Roman"/>
              <a:ea typeface="Times New Roman"/>
              <a:cs typeface="Times New Roman"/>
              <a:sym typeface="Times New Roman"/>
            </a:endParaRPr>
          </a:p>
          <a:p>
            <a:pPr marL="914400" lvl="0" indent="457200" algn="l" rtl="0">
              <a:spcBef>
                <a:spcPts val="1600"/>
              </a:spcBef>
              <a:spcAft>
                <a:spcPts val="0"/>
              </a:spcAft>
              <a:buNone/>
            </a:pPr>
            <a:r>
              <a:rPr lang="lt" sz="1800" b="1">
                <a:solidFill>
                  <a:schemeClr val="lt1"/>
                </a:solidFill>
                <a:latin typeface="Times New Roman"/>
                <a:ea typeface="Times New Roman"/>
                <a:cs typeface="Times New Roman"/>
                <a:sym typeface="Times New Roman"/>
              </a:rPr>
              <a:t>PASPAUSK  ŽEMIAU</a:t>
            </a:r>
            <a:endParaRPr sz="1800" b="1">
              <a:solidFill>
                <a:schemeClr val="lt1"/>
              </a:solidFill>
              <a:latin typeface="Times New Roman"/>
              <a:ea typeface="Times New Roman"/>
              <a:cs typeface="Times New Roman"/>
              <a:sym typeface="Times New Roman"/>
            </a:endParaRPr>
          </a:p>
          <a:p>
            <a:pPr marL="0" lvl="0" indent="0" algn="l" rtl="0">
              <a:spcBef>
                <a:spcPts val="1600"/>
              </a:spcBef>
              <a:spcAft>
                <a:spcPts val="0"/>
              </a:spcAft>
              <a:buClr>
                <a:schemeClr val="dk1"/>
              </a:buClr>
              <a:buSzPts val="1100"/>
              <a:buFont typeface="Arial"/>
              <a:buNone/>
            </a:pPr>
            <a:r>
              <a:rPr lang="lt" sz="1100" u="sng">
                <a:solidFill>
                  <a:schemeClr val="lt1"/>
                </a:solidFill>
                <a:hlinkClick r:id="rId4"/>
              </a:rPr>
              <a:t>https://int.search.myway.com/search/video.jhtml?enc=0&amp;n=786711f2&amp;p2=%5ECDT%5Echr999%5ETTAB03%5E&amp;pg=video&amp;pn=1&amp;ptb=4E7D7875-55F5-4AC9-AB7E-016A8C435FA6&amp;qs=&amp;searchfor=transporto+priemon%C4%97s&amp;si=&amp;ss=sub&amp;st=tab&amp;tpr=sbt&amp;trs=wtt</a:t>
            </a:r>
            <a:endParaRPr sz="1100" u="sng">
              <a:solidFill>
                <a:schemeClr val="lt1"/>
              </a:solidFill>
            </a:endParaRPr>
          </a:p>
          <a:p>
            <a:pPr marL="0" lvl="0" indent="0" algn="l" rtl="0">
              <a:spcBef>
                <a:spcPts val="120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r>
              <a:rPr lang="lt" sz="3600" b="1">
                <a:solidFill>
                  <a:srgbClr val="000000"/>
                </a:solidFill>
              </a:rPr>
              <a:t>        </a:t>
            </a:r>
            <a:endParaRPr sz="3600" b="1">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0" y="-215600"/>
            <a:ext cx="9144000" cy="1233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lt" sz="700">
                <a:latin typeface="Times New Roman"/>
                <a:ea typeface="Times New Roman"/>
                <a:cs typeface="Times New Roman"/>
                <a:sym typeface="Times New Roman"/>
              </a:rPr>
              <a:t>                                                                </a:t>
            </a:r>
            <a:endParaRPr/>
          </a:p>
        </p:txBody>
      </p:sp>
      <p:sp>
        <p:nvSpPr>
          <p:cNvPr id="154" name="Google Shape;154;p29"/>
          <p:cNvSpPr txBox="1">
            <a:spLocks noGrp="1"/>
          </p:cNvSpPr>
          <p:nvPr>
            <p:ph type="body" idx="1"/>
          </p:nvPr>
        </p:nvSpPr>
        <p:spPr>
          <a:xfrm>
            <a:off x="215600" y="-215600"/>
            <a:ext cx="4230900" cy="5493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3000" b="1">
              <a:solidFill>
                <a:srgbClr val="FFFF00"/>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3600" b="1">
                <a:solidFill>
                  <a:schemeClr val="lt1"/>
                </a:solidFill>
                <a:latin typeface="Times New Roman"/>
                <a:ea typeface="Times New Roman"/>
                <a:cs typeface="Times New Roman"/>
                <a:sym typeface="Times New Roman"/>
              </a:rPr>
              <a:t>KOKIOS TRANSPORTO PRIEMONĖS SUTINKAMOS ANT ŽEMĖS, VANDENYJE, ORE?</a:t>
            </a:r>
            <a:endParaRPr sz="3600" b="1">
              <a:solidFill>
                <a:schemeClr val="lt1"/>
              </a:solidFill>
              <a:latin typeface="Times New Roman"/>
              <a:ea typeface="Times New Roman"/>
              <a:cs typeface="Times New Roman"/>
              <a:sym typeface="Times New Roman"/>
            </a:endParaRPr>
          </a:p>
          <a:p>
            <a:pPr marL="0" lvl="0" indent="0" algn="l" rtl="0">
              <a:spcBef>
                <a:spcPts val="1200"/>
              </a:spcBef>
              <a:spcAft>
                <a:spcPts val="1600"/>
              </a:spcAft>
              <a:buNone/>
            </a:pPr>
            <a:endParaRPr sz="3600"/>
          </a:p>
        </p:txBody>
      </p:sp>
      <p:sp>
        <p:nvSpPr>
          <p:cNvPr id="155" name="Google Shape;155;p29"/>
          <p:cNvSpPr txBox="1">
            <a:spLocks noGrp="1"/>
          </p:cNvSpPr>
          <p:nvPr>
            <p:ph type="body" idx="2"/>
          </p:nvPr>
        </p:nvSpPr>
        <p:spPr>
          <a:xfrm>
            <a:off x="4832400" y="1410025"/>
            <a:ext cx="3999900" cy="37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800" b="1">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800" b="1">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800" b="1">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lt" sz="1800" b="1">
                <a:solidFill>
                  <a:schemeClr val="lt1"/>
                </a:solidFill>
                <a:latin typeface="Times New Roman"/>
                <a:ea typeface="Times New Roman"/>
                <a:cs typeface="Times New Roman"/>
                <a:sym typeface="Times New Roman"/>
              </a:rPr>
              <a:t>PASPAUSK ŽEMIAU</a:t>
            </a:r>
            <a:endParaRPr sz="1800" b="1">
              <a:solidFill>
                <a:schemeClr val="lt1"/>
              </a:solidFill>
              <a:latin typeface="Times New Roman"/>
              <a:ea typeface="Times New Roman"/>
              <a:cs typeface="Times New Roman"/>
              <a:sym typeface="Times New Roman"/>
            </a:endParaRPr>
          </a:p>
          <a:p>
            <a:pPr marL="0" lvl="0" indent="0" algn="l" rtl="0">
              <a:spcBef>
                <a:spcPts val="1600"/>
              </a:spcBef>
              <a:spcAft>
                <a:spcPts val="0"/>
              </a:spcAft>
              <a:buClr>
                <a:schemeClr val="dk1"/>
              </a:buClr>
              <a:buSzPts val="1100"/>
              <a:buFont typeface="Arial"/>
              <a:buNone/>
            </a:pPr>
            <a:r>
              <a:rPr lang="lt" sz="1100" u="sng">
                <a:solidFill>
                  <a:schemeClr val="lt1"/>
                </a:solidFill>
                <a:hlinkClick r:id="rId4"/>
              </a:rPr>
              <a:t>https://int.search.myway.com/search/video.jhtml?enc=0&amp;n=786711f2&amp;p2=%5ECDT%5Echr999%5ETTAB03%5E&amp;pg=video&amp;pn=1&amp;ptb=4E7D7875-55F5-4AC9-AB7E-016A8C435FA6&amp;qs=&amp;searchfor=transporto+priemon%C4%97s&amp;si=&amp;ss=sub&amp;st=tab&amp;tpr=sbt&amp;trs=wtt</a:t>
            </a:r>
            <a:endParaRPr sz="1100" u="sng">
              <a:solidFill>
                <a:schemeClr val="lt1"/>
              </a:solidFill>
            </a:endParaRPr>
          </a:p>
          <a:p>
            <a:pPr marL="0" lvl="0" indent="0" algn="l" rtl="0">
              <a:spcBef>
                <a:spcPts val="1200"/>
              </a:spcBef>
              <a:spcAft>
                <a:spcPts val="0"/>
              </a:spcAft>
              <a:buClr>
                <a:schemeClr val="dk1"/>
              </a:buClr>
              <a:buSzPts val="1100"/>
              <a:buFont typeface="Arial"/>
              <a:buNone/>
            </a:pPr>
            <a:r>
              <a:rPr lang="lt" sz="1100">
                <a:solidFill>
                  <a:schemeClr val="dk1"/>
                </a:solidFill>
              </a:rPr>
              <a:t> </a:t>
            </a:r>
            <a:endParaRPr sz="1100">
              <a:solidFill>
                <a:schemeClr val="dk1"/>
              </a:solidFill>
            </a:endParaRPr>
          </a:p>
          <a:p>
            <a:pPr marL="0" lvl="0" indent="0" algn="l" rtl="0">
              <a:spcBef>
                <a:spcPts val="1200"/>
              </a:spcBef>
              <a:spcAft>
                <a:spcPts val="0"/>
              </a:spcAft>
              <a:buNone/>
            </a:pPr>
            <a:endParaRPr sz="1800" b="1">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3600" b="1">
              <a:solidFill>
                <a:srgbClr val="000000"/>
              </a:solidFill>
            </a:endParaRPr>
          </a:p>
          <a:p>
            <a:pPr marL="0" lvl="0" indent="0" algn="l" rtl="0">
              <a:spcBef>
                <a:spcPts val="1600"/>
              </a:spcBef>
              <a:spcAft>
                <a:spcPts val="0"/>
              </a:spcAft>
              <a:buNone/>
            </a:pPr>
            <a:endParaRPr sz="3600" b="1">
              <a:solidFill>
                <a:srgbClr val="000000"/>
              </a:solidFill>
            </a:endParaRPr>
          </a:p>
          <a:p>
            <a:pPr marL="0" lvl="0" indent="0" algn="l" rtl="0">
              <a:spcBef>
                <a:spcPts val="1600"/>
              </a:spcBef>
              <a:spcAft>
                <a:spcPts val="1600"/>
              </a:spcAft>
              <a:buNone/>
            </a:pPr>
            <a:r>
              <a:rPr lang="lt" sz="3600" b="1">
                <a:solidFill>
                  <a:srgbClr val="000000"/>
                </a:solidFill>
              </a:rPr>
              <a:t>        </a:t>
            </a:r>
            <a:endParaRPr sz="3600" b="1">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0" y="-68325"/>
            <a:ext cx="9363000" cy="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3000">
                <a:solidFill>
                  <a:srgbClr val="FFFFFF"/>
                </a:solidFill>
                <a:latin typeface="Times New Roman"/>
                <a:ea typeface="Times New Roman"/>
                <a:cs typeface="Times New Roman"/>
                <a:sym typeface="Times New Roman"/>
              </a:rPr>
              <a:t>TRANSPORTO PRIEMONIŲ ATSIRADIMO ISTORIJA.</a:t>
            </a:r>
            <a:r>
              <a:rPr lang="lt" sz="3000">
                <a:latin typeface="Times New Roman"/>
                <a:ea typeface="Times New Roman"/>
                <a:cs typeface="Times New Roman"/>
                <a:sym typeface="Times New Roman"/>
              </a:rPr>
              <a:t>  </a:t>
            </a:r>
            <a:endParaRPr sz="3000"/>
          </a:p>
        </p:txBody>
      </p:sp>
      <p:sp>
        <p:nvSpPr>
          <p:cNvPr id="161" name="Google Shape;161;p30"/>
          <p:cNvSpPr txBox="1">
            <a:spLocks noGrp="1"/>
          </p:cNvSpPr>
          <p:nvPr>
            <p:ph type="body" idx="1"/>
          </p:nvPr>
        </p:nvSpPr>
        <p:spPr>
          <a:xfrm>
            <a:off x="107800" y="526525"/>
            <a:ext cx="3403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lt" sz="2400">
                <a:solidFill>
                  <a:schemeClr val="lt1"/>
                </a:solidFill>
                <a:latin typeface="Times New Roman"/>
                <a:ea typeface="Times New Roman"/>
                <a:cs typeface="Times New Roman"/>
                <a:sym typeface="Times New Roman"/>
              </a:rPr>
              <a:t> </a:t>
            </a:r>
            <a:r>
              <a:rPr lang="lt" sz="3000">
                <a:solidFill>
                  <a:schemeClr val="lt1"/>
                </a:solidFill>
                <a:latin typeface="Times New Roman"/>
                <a:ea typeface="Times New Roman"/>
                <a:cs typeface="Times New Roman"/>
                <a:sym typeface="Times New Roman"/>
              </a:rPr>
              <a:t>Elektrinių  automobilių atsiradimo istorija</a:t>
            </a:r>
            <a:endParaRPr sz="3000">
              <a:solidFill>
                <a:schemeClr val="lt1"/>
              </a:solidFill>
              <a:latin typeface="Times New Roman"/>
              <a:ea typeface="Times New Roman"/>
              <a:cs typeface="Times New Roman"/>
              <a:sym typeface="Times New Roman"/>
            </a:endParaRPr>
          </a:p>
        </p:txBody>
      </p:sp>
      <p:sp>
        <p:nvSpPr>
          <p:cNvPr id="162" name="Google Shape;162;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a:t>N</a:t>
            </a:r>
            <a:endParaRPr/>
          </a:p>
          <a:p>
            <a:pPr marL="0" lvl="0" indent="0" algn="l" rtl="0">
              <a:spcBef>
                <a:spcPts val="1600"/>
              </a:spcBef>
              <a:spcAft>
                <a:spcPts val="0"/>
              </a:spcAft>
              <a:buNone/>
            </a:pPr>
            <a:endParaRPr sz="3600" b="1">
              <a:solidFill>
                <a:srgbClr val="000000"/>
              </a:solidFill>
            </a:endParaRPr>
          </a:p>
          <a:p>
            <a:pPr marL="0" lvl="0" indent="0" algn="l" rtl="0">
              <a:spcBef>
                <a:spcPts val="1600"/>
              </a:spcBef>
              <a:spcAft>
                <a:spcPts val="0"/>
              </a:spcAft>
              <a:buNone/>
            </a:pPr>
            <a:endParaRPr sz="3600" b="1">
              <a:solidFill>
                <a:srgbClr val="000000"/>
              </a:solidFill>
            </a:endParaRPr>
          </a:p>
          <a:p>
            <a:pPr marL="0" lvl="0" indent="0" algn="l" rtl="0">
              <a:spcBef>
                <a:spcPts val="1600"/>
              </a:spcBef>
              <a:spcAft>
                <a:spcPts val="1600"/>
              </a:spcAft>
              <a:buNone/>
            </a:pPr>
            <a:r>
              <a:rPr lang="lt" sz="3600" b="1">
                <a:solidFill>
                  <a:srgbClr val="000000"/>
                </a:solidFill>
              </a:rPr>
              <a:t>        </a:t>
            </a:r>
            <a:endParaRPr sz="3600" b="1">
              <a:solidFill>
                <a:srgbClr val="000000"/>
              </a:solidFill>
            </a:endParaRPr>
          </a:p>
        </p:txBody>
      </p:sp>
      <p:pic>
        <p:nvPicPr>
          <p:cNvPr id="163" name="Google Shape;163;p30" descr="Thanks for watching!" title="Car History - Animated video">
            <a:hlinkClick r:id="rId4"/>
          </p:cNvPr>
          <p:cNvPicPr preferRelativeResize="0"/>
          <p:nvPr/>
        </p:nvPicPr>
        <p:blipFill>
          <a:blip r:embed="rId5">
            <a:alphaModFix/>
          </a:blip>
          <a:stretch>
            <a:fillRect/>
          </a:stretch>
        </p:blipFill>
        <p:spPr>
          <a:xfrm>
            <a:off x="4832400" y="670850"/>
            <a:ext cx="4207225" cy="4096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0" y="-68325"/>
            <a:ext cx="9363000" cy="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3000">
                <a:solidFill>
                  <a:schemeClr val="lt1"/>
                </a:solidFill>
                <a:latin typeface="Times New Roman"/>
                <a:ea typeface="Times New Roman"/>
                <a:cs typeface="Times New Roman"/>
                <a:sym typeface="Times New Roman"/>
              </a:rPr>
              <a:t>TRANSPORTO PRIEMONIŲ ATSIRADIMO ISTORIJA.  </a:t>
            </a:r>
            <a:endParaRPr sz="3000">
              <a:solidFill>
                <a:schemeClr val="lt1"/>
              </a:solidFill>
            </a:endParaRPr>
          </a:p>
        </p:txBody>
      </p:sp>
      <p:sp>
        <p:nvSpPr>
          <p:cNvPr id="169" name="Google Shape;169;p31"/>
          <p:cNvSpPr txBox="1">
            <a:spLocks noGrp="1"/>
          </p:cNvSpPr>
          <p:nvPr>
            <p:ph type="body" idx="1"/>
          </p:nvPr>
        </p:nvSpPr>
        <p:spPr>
          <a:xfrm>
            <a:off x="107800" y="526525"/>
            <a:ext cx="3403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222222"/>
              </a:solidFill>
              <a:highlight>
                <a:srgbClr val="FFFFFF"/>
              </a:highlight>
              <a:latin typeface="Times New Roman"/>
              <a:ea typeface="Times New Roman"/>
              <a:cs typeface="Times New Roman"/>
              <a:sym typeface="Times New Roman"/>
            </a:endParaRPr>
          </a:p>
          <a:p>
            <a:pPr marL="0" lvl="0" indent="0" algn="l" rtl="0">
              <a:spcBef>
                <a:spcPts val="1600"/>
              </a:spcBef>
              <a:spcAft>
                <a:spcPts val="1600"/>
              </a:spcAft>
              <a:buNone/>
            </a:pPr>
            <a:r>
              <a:rPr lang="lt" sz="3600">
                <a:solidFill>
                  <a:schemeClr val="lt1"/>
                </a:solidFill>
                <a:latin typeface="Times New Roman"/>
                <a:ea typeface="Times New Roman"/>
                <a:cs typeface="Times New Roman"/>
                <a:sym typeface="Times New Roman"/>
              </a:rPr>
              <a:t>Senoviniai dvirčiai </a:t>
            </a:r>
            <a:r>
              <a:rPr lang="lt" sz="3600">
                <a:solidFill>
                  <a:srgbClr val="222222"/>
                </a:solidFill>
                <a:latin typeface="Times New Roman"/>
                <a:ea typeface="Times New Roman"/>
                <a:cs typeface="Times New Roman"/>
                <a:sym typeface="Times New Roman"/>
              </a:rPr>
              <a:t> </a:t>
            </a:r>
            <a:endParaRPr sz="3600">
              <a:solidFill>
                <a:schemeClr val="lt1"/>
              </a:solidFill>
              <a:latin typeface="Times New Roman"/>
              <a:ea typeface="Times New Roman"/>
              <a:cs typeface="Times New Roman"/>
              <a:sym typeface="Times New Roman"/>
            </a:endParaRPr>
          </a:p>
        </p:txBody>
      </p:sp>
      <p:sp>
        <p:nvSpPr>
          <p:cNvPr id="170" name="Google Shape;170;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a:t>N</a:t>
            </a:r>
            <a:endParaRPr/>
          </a:p>
          <a:p>
            <a:pPr marL="0" lvl="0" indent="0" algn="l" rtl="0">
              <a:spcBef>
                <a:spcPts val="1600"/>
              </a:spcBef>
              <a:spcAft>
                <a:spcPts val="0"/>
              </a:spcAft>
              <a:buNone/>
            </a:pPr>
            <a:endParaRPr sz="3600" b="1">
              <a:solidFill>
                <a:srgbClr val="000000"/>
              </a:solidFill>
            </a:endParaRPr>
          </a:p>
          <a:p>
            <a:pPr marL="0" lvl="0" indent="0" algn="l" rtl="0">
              <a:spcBef>
                <a:spcPts val="1600"/>
              </a:spcBef>
              <a:spcAft>
                <a:spcPts val="0"/>
              </a:spcAft>
              <a:buNone/>
            </a:pPr>
            <a:endParaRPr sz="3600" b="1">
              <a:solidFill>
                <a:srgbClr val="000000"/>
              </a:solidFill>
            </a:endParaRPr>
          </a:p>
          <a:p>
            <a:pPr marL="0" lvl="0" indent="0" algn="l" rtl="0">
              <a:spcBef>
                <a:spcPts val="1600"/>
              </a:spcBef>
              <a:spcAft>
                <a:spcPts val="1600"/>
              </a:spcAft>
              <a:buNone/>
            </a:pPr>
            <a:r>
              <a:rPr lang="lt" sz="3600" b="1">
                <a:solidFill>
                  <a:srgbClr val="000000"/>
                </a:solidFill>
              </a:rPr>
              <a:t>        </a:t>
            </a:r>
            <a:endParaRPr sz="3600" b="1">
              <a:solidFill>
                <a:srgbClr val="000000"/>
              </a:solidFill>
            </a:endParaRPr>
          </a:p>
        </p:txBody>
      </p:sp>
      <p:pic>
        <p:nvPicPr>
          <p:cNvPr id="171" name="Google Shape;171;p31" descr="1915 film from France (subtitles are localized to Dutch) showcasing the progression of Victorian bicycles.  Worked on footage and added in music for ambiance.  The song is &quot;Who&quot; by Henry W. Lange, uploaded by acousticedison.  Thanks to EYE" title="1818 to 1890s Bicycle Models (from 1915 documentary)">
            <a:hlinkClick r:id="rId4"/>
          </p:cNvPr>
          <p:cNvPicPr preferRelativeResize="0"/>
          <p:nvPr/>
        </p:nvPicPr>
        <p:blipFill>
          <a:blip r:embed="rId5">
            <a:alphaModFix/>
          </a:blip>
          <a:stretch>
            <a:fillRect/>
          </a:stretch>
        </p:blipFill>
        <p:spPr>
          <a:xfrm>
            <a:off x="3849925" y="857250"/>
            <a:ext cx="5143500" cy="4116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p:nvPr/>
        </p:nvSpPr>
        <p:spPr>
          <a:xfrm>
            <a:off x="428400" y="3007401"/>
            <a:ext cx="8287209" cy="1349775"/>
          </a:xfrm>
          <a:prstGeom prst="rect">
            <a:avLst/>
          </a:prstGeom>
        </p:spPr>
        <p:txBody>
          <a:bodyPr>
            <a:prstTxWarp prst="textPlain">
              <a:avLst/>
            </a:prstTxWarp>
          </a:bodyPr>
          <a:lstStyle/>
          <a:p>
            <a:pPr lvl="0" algn="ctr"/>
            <a:r>
              <a:rPr b="0" i="0">
                <a:ln w="9525" cap="flat" cmpd="sng">
                  <a:solidFill>
                    <a:srgbClr val="FFFF00"/>
                  </a:solidFill>
                  <a:prstDash val="solid"/>
                  <a:round/>
                  <a:headEnd type="none" w="sm" len="sm"/>
                  <a:tailEnd type="none" w="sm" len="sm"/>
                </a:ln>
                <a:solidFill>
                  <a:srgbClr val="1155CC"/>
                </a:solidFill>
                <a:latin typeface="Comic Sans MS"/>
              </a:rPr>
              <a:t>TRANSPORTO PRIEMONĖS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0" y="-68325"/>
            <a:ext cx="9363000" cy="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3000">
                <a:solidFill>
                  <a:schemeClr val="lt1"/>
                </a:solidFill>
                <a:latin typeface="Times New Roman"/>
                <a:ea typeface="Times New Roman"/>
                <a:cs typeface="Times New Roman"/>
                <a:sym typeface="Times New Roman"/>
              </a:rPr>
              <a:t>TRANSPORTO PRIEMONIŲ ATSIRADIMO ISTORIJA.  </a:t>
            </a:r>
            <a:endParaRPr sz="3000">
              <a:solidFill>
                <a:schemeClr val="lt1"/>
              </a:solidFill>
            </a:endParaRPr>
          </a:p>
        </p:txBody>
      </p:sp>
      <p:sp>
        <p:nvSpPr>
          <p:cNvPr id="177" name="Google Shape;177;p32"/>
          <p:cNvSpPr txBox="1">
            <a:spLocks noGrp="1"/>
          </p:cNvSpPr>
          <p:nvPr>
            <p:ph type="body" idx="1"/>
          </p:nvPr>
        </p:nvSpPr>
        <p:spPr>
          <a:xfrm>
            <a:off x="107800" y="526525"/>
            <a:ext cx="3403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222222"/>
              </a:solidFill>
              <a:highlight>
                <a:srgbClr val="FFFFFF"/>
              </a:highlight>
              <a:latin typeface="Times New Roman"/>
              <a:ea typeface="Times New Roman"/>
              <a:cs typeface="Times New Roman"/>
              <a:sym typeface="Times New Roman"/>
            </a:endParaRPr>
          </a:p>
          <a:p>
            <a:pPr marL="0" lvl="0" indent="0" algn="l" rtl="0">
              <a:spcBef>
                <a:spcPts val="1600"/>
              </a:spcBef>
              <a:spcAft>
                <a:spcPts val="1600"/>
              </a:spcAft>
              <a:buNone/>
            </a:pPr>
            <a:r>
              <a:rPr lang="lt" sz="3600">
                <a:solidFill>
                  <a:schemeClr val="lt1"/>
                </a:solidFill>
                <a:latin typeface="Times New Roman"/>
                <a:ea typeface="Times New Roman"/>
                <a:cs typeface="Times New Roman"/>
                <a:sym typeface="Times New Roman"/>
              </a:rPr>
              <a:t>Senoviniai lėktuvai </a:t>
            </a:r>
            <a:r>
              <a:rPr lang="lt" sz="3600">
                <a:solidFill>
                  <a:srgbClr val="222222"/>
                </a:solidFill>
                <a:latin typeface="Times New Roman"/>
                <a:ea typeface="Times New Roman"/>
                <a:cs typeface="Times New Roman"/>
                <a:sym typeface="Times New Roman"/>
              </a:rPr>
              <a:t> </a:t>
            </a:r>
            <a:endParaRPr sz="3600">
              <a:solidFill>
                <a:schemeClr val="lt1"/>
              </a:solidFill>
              <a:latin typeface="Times New Roman"/>
              <a:ea typeface="Times New Roman"/>
              <a:cs typeface="Times New Roman"/>
              <a:sym typeface="Times New Roman"/>
            </a:endParaRPr>
          </a:p>
        </p:txBody>
      </p:sp>
      <p:sp>
        <p:nvSpPr>
          <p:cNvPr id="178" name="Google Shape;178;p32"/>
          <p:cNvSpPr txBox="1">
            <a:spLocks noGrp="1"/>
          </p:cNvSpPr>
          <p:nvPr>
            <p:ph type="body" idx="2"/>
          </p:nvPr>
        </p:nvSpPr>
        <p:spPr>
          <a:xfrm>
            <a:off x="4832400" y="12140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a:t>N</a:t>
            </a:r>
            <a:endParaRPr/>
          </a:p>
          <a:p>
            <a:pPr marL="0" lvl="0" indent="0" algn="l" rtl="0">
              <a:spcBef>
                <a:spcPts val="1600"/>
              </a:spcBef>
              <a:spcAft>
                <a:spcPts val="0"/>
              </a:spcAft>
              <a:buNone/>
            </a:pPr>
            <a:endParaRPr sz="3600" b="1">
              <a:solidFill>
                <a:srgbClr val="000000"/>
              </a:solidFill>
            </a:endParaRPr>
          </a:p>
          <a:p>
            <a:pPr marL="0" lvl="0" indent="0" algn="l" rtl="0">
              <a:spcBef>
                <a:spcPts val="1600"/>
              </a:spcBef>
              <a:spcAft>
                <a:spcPts val="0"/>
              </a:spcAft>
              <a:buNone/>
            </a:pPr>
            <a:endParaRPr sz="3600" b="1">
              <a:solidFill>
                <a:srgbClr val="000000"/>
              </a:solidFill>
            </a:endParaRPr>
          </a:p>
          <a:p>
            <a:pPr marL="0" lvl="0" indent="0" algn="l" rtl="0">
              <a:spcBef>
                <a:spcPts val="1600"/>
              </a:spcBef>
              <a:spcAft>
                <a:spcPts val="1600"/>
              </a:spcAft>
              <a:buNone/>
            </a:pPr>
            <a:r>
              <a:rPr lang="lt" sz="3600" b="1">
                <a:solidFill>
                  <a:srgbClr val="000000"/>
                </a:solidFill>
              </a:rPr>
              <a:t>        </a:t>
            </a:r>
            <a:endParaRPr sz="3600" b="1">
              <a:solidFill>
                <a:srgbClr val="000000"/>
              </a:solidFill>
            </a:endParaRPr>
          </a:p>
        </p:txBody>
      </p:sp>
      <p:pic>
        <p:nvPicPr>
          <p:cNvPr id="179" name="Google Shape;179;p32" descr="Reel #: 535 TC In: 011513 TC Out: 011653&#10;Early Helicopters. Collapse. Sky Car. Shake &#10;This clip is available for licensing without time code and logo - To inquire about licensing email us at Myfootage@gmail.com or call us at (212) 620-3955  - Please Subscribe to our channel, as we are constantly adding new clips. Thanks!" title="1920s Early Helicopters">
            <a:hlinkClick r:id="rId4"/>
          </p:cNvPr>
          <p:cNvPicPr preferRelativeResize="0"/>
          <p:nvPr/>
        </p:nvPicPr>
        <p:blipFill>
          <a:blip r:embed="rId5">
            <a:alphaModFix/>
          </a:blip>
          <a:stretch>
            <a:fillRect/>
          </a:stretch>
        </p:blipFill>
        <p:spPr>
          <a:xfrm>
            <a:off x="4496725" y="616000"/>
            <a:ext cx="4335575" cy="437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0" y="-68325"/>
            <a:ext cx="9363000" cy="10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3000" b="1">
                <a:solidFill>
                  <a:srgbClr val="000000"/>
                </a:solidFill>
                <a:latin typeface="Times New Roman"/>
                <a:ea typeface="Times New Roman"/>
                <a:cs typeface="Times New Roman"/>
                <a:sym typeface="Times New Roman"/>
              </a:rPr>
              <a:t>                     </a:t>
            </a:r>
            <a:r>
              <a:rPr lang="lt" sz="3000" b="1">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 TRANSPORTO PRIEMONIŲ </a:t>
            </a:r>
            <a:endParaRPr sz="3000" b="1">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lt" sz="3000" b="1">
                <a:solidFill>
                  <a:schemeClr val="lt1"/>
                </a:solidFill>
                <a:latin typeface="Times New Roman"/>
                <a:ea typeface="Times New Roman"/>
                <a:cs typeface="Times New Roman"/>
                <a:sym typeface="Times New Roman"/>
              </a:rPr>
              <a:t>                                             ATSIRADIMO ISTORIJA</a:t>
            </a:r>
            <a:r>
              <a:rPr lang="lt" sz="3000">
                <a:solidFill>
                  <a:schemeClr val="lt1"/>
                </a:solidFill>
                <a:latin typeface="Times New Roman"/>
                <a:ea typeface="Times New Roman"/>
                <a:cs typeface="Times New Roman"/>
                <a:sym typeface="Times New Roman"/>
              </a:rPr>
              <a:t>.  </a:t>
            </a:r>
            <a:endParaRPr sz="3000">
              <a:solidFill>
                <a:schemeClr val="lt1"/>
              </a:solidFill>
            </a:endParaRPr>
          </a:p>
        </p:txBody>
      </p:sp>
      <p:sp>
        <p:nvSpPr>
          <p:cNvPr id="185" name="Google Shape;185;p33"/>
          <p:cNvSpPr txBox="1">
            <a:spLocks noGrp="1"/>
          </p:cNvSpPr>
          <p:nvPr>
            <p:ph type="body" idx="1"/>
          </p:nvPr>
        </p:nvSpPr>
        <p:spPr>
          <a:xfrm>
            <a:off x="107800" y="1077975"/>
            <a:ext cx="3403500" cy="286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lt" sz="3600">
                <a:solidFill>
                  <a:schemeClr val="lt1"/>
                </a:solidFill>
                <a:latin typeface="Times New Roman"/>
                <a:ea typeface="Times New Roman"/>
                <a:cs typeface="Times New Roman"/>
                <a:sym typeface="Times New Roman"/>
              </a:rPr>
              <a:t>Senovinis transportas</a:t>
            </a:r>
            <a:endParaRPr sz="3600">
              <a:solidFill>
                <a:schemeClr val="lt1"/>
              </a:solidFill>
              <a:latin typeface="Times New Roman"/>
              <a:ea typeface="Times New Roman"/>
              <a:cs typeface="Times New Roman"/>
              <a:sym typeface="Times New Roman"/>
            </a:endParaRPr>
          </a:p>
        </p:txBody>
      </p:sp>
      <p:sp>
        <p:nvSpPr>
          <p:cNvPr id="186" name="Google Shape;186;p33"/>
          <p:cNvSpPr txBox="1">
            <a:spLocks noGrp="1"/>
          </p:cNvSpPr>
          <p:nvPr>
            <p:ph type="body" idx="2"/>
          </p:nvPr>
        </p:nvSpPr>
        <p:spPr>
          <a:xfrm>
            <a:off x="4832400" y="12140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a:t>N</a:t>
            </a:r>
            <a:endParaRPr/>
          </a:p>
          <a:p>
            <a:pPr marL="0" lvl="0" indent="0" algn="l" rtl="0">
              <a:spcBef>
                <a:spcPts val="1600"/>
              </a:spcBef>
              <a:spcAft>
                <a:spcPts val="0"/>
              </a:spcAft>
              <a:buNone/>
            </a:pPr>
            <a:endParaRPr sz="3600" b="1">
              <a:solidFill>
                <a:srgbClr val="000000"/>
              </a:solidFill>
            </a:endParaRPr>
          </a:p>
          <a:p>
            <a:pPr marL="0" lvl="0" indent="0" algn="l" rtl="0">
              <a:spcBef>
                <a:spcPts val="1600"/>
              </a:spcBef>
              <a:spcAft>
                <a:spcPts val="0"/>
              </a:spcAft>
              <a:buNone/>
            </a:pPr>
            <a:endParaRPr sz="3600" b="1">
              <a:solidFill>
                <a:srgbClr val="000000"/>
              </a:solidFill>
            </a:endParaRPr>
          </a:p>
          <a:p>
            <a:pPr marL="0" lvl="0" indent="0" algn="l" rtl="0">
              <a:spcBef>
                <a:spcPts val="1600"/>
              </a:spcBef>
              <a:spcAft>
                <a:spcPts val="1600"/>
              </a:spcAft>
              <a:buNone/>
            </a:pPr>
            <a:r>
              <a:rPr lang="lt" sz="3600" b="1">
                <a:solidFill>
                  <a:srgbClr val="000000"/>
                </a:solidFill>
              </a:rPr>
              <a:t>        </a:t>
            </a:r>
            <a:endParaRPr sz="3600" b="1">
              <a:solidFill>
                <a:srgbClr val="000000"/>
              </a:solidFill>
            </a:endParaRPr>
          </a:p>
        </p:txBody>
      </p:sp>
      <p:pic>
        <p:nvPicPr>
          <p:cNvPr id="187" name="Google Shape;187;p33" descr="UPDATE! NEW HIGH-RES 4K SCAN OF HISTORIC MARKET STREET VIDEO, GO HERE:&#10;https://youtu.be/v2u4J7Dbouo&#10;&#10;Historic pre-earthquake San Francisco, 1906, with full sound design. &#10;&#10;Background: &#10;This film was shot on April 14, 1906, just four days before the San Francisco earthquake and fire, to which the negative was nearly lost. It was produced by moving picture photographers the Miles brothers: Harry, Herbert, Earle and Joe. Harry J. Miles hand-cranked the Bell &amp; Howell camera which was placed on the front of a cablecar during filming on Market Street from 8th, in front of the Miles Studios, to the Ferry building. A few days later the Miles brothers were en route to New York when they heard news of the earthquake. They sent the negative to NY, and returned to San Francisco to discover that their studios were destroyed.&#10;&#10;The origin of the film was an enigma for many decades, and it was long thought to have been shot in September of 1905, after being dated as such by the Library of Congress based on the state of construction of several buildings. However, in 2009 and 2010, film historian David Kiehn, co-founder of Niles Film Museum in Niles, California, dated the film to the spring of 1906 from automobile registrations and weather records. Kiehn eventually found promotional materials from the film's original release and dated the film to April 14th, 1906, and finally gave credit to the filmmakers, the Miles Brothers. &#10;&#10;Technical Aspects:&#10;&#10;Film:&#10;Sound mix: Silent&#10;Color: B&amp;W&#10;Aspect Ratio; 1.33 : 1&#10;Negative Format: 35 mm&#10;Printed Format: 35 mm&#10;Cinematographic Process:  Spherical &#10;Camera: Hand-cranked Bell &amp; Howell&#10;&#10;Video format:&#10;HDTV 1080I (1920 x 1080)&#10;Pixel Aspect: Square&#10;Editing Timebase 29.97&#10;Compressor : H.264&#10;&#10;Audio:&#10;28 tracks, stereo. (without panning)&#10;&#10;Restoration:&#10;This version was transferred from a new 35mm print made from a restored 35mm negative, taken from the 1906-era 35mm print owned by the Prelinger Archives. This version does not appear to have any digital restoration, except minimal contrast and brightness adjustments.&#10;&#10;Post Effects:&#10;This version of the film has been digitally stabilized to remove jitter by youtube user Rick88888888 in 2011. &#10;&#10;Resources: &#10;Sounddogs, Youtube, Horseless.com, Wikipedia, Archive.org, Streetcar.org, earlyamericalautomobiles.com, Prelinger Archives, Niles Film Museum.&#10;&#10;Music: &#10;&quot;Crazy Rhythm&quot; played by Brad Kaye.&#10;&#10;Accuracy:&#10;Automobile sounds are all either Ford Model T, or Model A, which came out later, but which have similarly designed engines, and sound quite close to the various cars shown in the film. The horns are slightly inaccurate as mostly bulb horns were used at the time, but were substituted by the far more recognizable electric &quot;oogaa&quot; horns, which came out a couple years later. The streetcar sounds are actual San Francisco streetcars. Doppler effect was used to align the sounds.&#10;&#10;Produced by: &#10;The Miles Brothers&#10;&#10;Photographed by: &#10;Harry J Miles&#10;&#10;Sound Design by:&#10;Mike Upchurch" title="A Trip Down Market Street, 1906 - With Sound!">
            <a:hlinkClick r:id="rId4"/>
          </p:cNvPr>
          <p:cNvPicPr preferRelativeResize="0"/>
          <p:nvPr/>
        </p:nvPicPr>
        <p:blipFill>
          <a:blip r:embed="rId5">
            <a:alphaModFix/>
          </a:blip>
          <a:stretch>
            <a:fillRect/>
          </a:stretch>
        </p:blipFill>
        <p:spPr>
          <a:xfrm>
            <a:off x="4065525" y="1214075"/>
            <a:ext cx="4766774" cy="3482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34"/>
          <p:cNvSpPr txBox="1">
            <a:spLocks noGrp="1"/>
          </p:cNvSpPr>
          <p:nvPr>
            <p:ph type="body" idx="1"/>
          </p:nvPr>
        </p:nvSpPr>
        <p:spPr>
          <a:xfrm>
            <a:off x="154000" y="1139250"/>
            <a:ext cx="3403500" cy="286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lt" sz="3000">
                <a:solidFill>
                  <a:schemeClr val="dk1"/>
                </a:solidFill>
                <a:latin typeface="Times New Roman"/>
                <a:ea typeface="Times New Roman"/>
                <a:cs typeface="Times New Roman"/>
                <a:sym typeface="Times New Roman"/>
              </a:rPr>
              <a:t> </a:t>
            </a:r>
            <a:endParaRPr sz="3000">
              <a:solidFill>
                <a:schemeClr val="lt1"/>
              </a:solidFill>
              <a:latin typeface="Times New Roman"/>
              <a:ea typeface="Times New Roman"/>
              <a:cs typeface="Times New Roman"/>
              <a:sym typeface="Times New Roman"/>
            </a:endParaRPr>
          </a:p>
        </p:txBody>
      </p:sp>
      <p:sp>
        <p:nvSpPr>
          <p:cNvPr id="193" name="Google Shape;193;p34"/>
          <p:cNvSpPr txBox="1">
            <a:spLocks noGrp="1"/>
          </p:cNvSpPr>
          <p:nvPr>
            <p:ph type="body" idx="2"/>
          </p:nvPr>
        </p:nvSpPr>
        <p:spPr>
          <a:xfrm>
            <a:off x="5482300" y="686250"/>
            <a:ext cx="3234000" cy="397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lt" sz="3600">
                <a:solidFill>
                  <a:schemeClr val="lt1"/>
                </a:solidFill>
                <a:latin typeface="Times New Roman"/>
                <a:ea typeface="Times New Roman"/>
                <a:cs typeface="Times New Roman"/>
                <a:sym typeface="Times New Roman"/>
              </a:rPr>
              <a:t>Kakės Makės dainelė apie Transportą</a:t>
            </a:r>
            <a:endParaRPr sz="3000">
              <a:solidFill>
                <a:schemeClr val="lt1"/>
              </a:solidFill>
              <a:latin typeface="Times New Roman"/>
              <a:ea typeface="Times New Roman"/>
              <a:cs typeface="Times New Roman"/>
              <a:sym typeface="Times New Roman"/>
            </a:endParaRPr>
          </a:p>
        </p:txBody>
      </p:sp>
      <p:pic>
        <p:nvPicPr>
          <p:cNvPr id="194" name="Google Shape;194;p34" descr="Draugaukime Facebook! https://www.facebook.com/KakeMake/&#10;Kakės Makės internetiniai namai: http://www.kakemake.lt/" title="Transportas ir mašinos - Kakė Makė dainelės">
            <a:hlinkClick r:id="rId4"/>
          </p:cNvPr>
          <p:cNvPicPr preferRelativeResize="0"/>
          <p:nvPr/>
        </p:nvPicPr>
        <p:blipFill>
          <a:blip r:embed="rId5">
            <a:alphaModFix/>
          </a:blip>
          <a:stretch>
            <a:fillRect/>
          </a:stretch>
        </p:blipFill>
        <p:spPr>
          <a:xfrm>
            <a:off x="154000" y="470025"/>
            <a:ext cx="4640326" cy="4358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0" y="-68325"/>
            <a:ext cx="9363000" cy="10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3000" b="1">
                <a:solidFill>
                  <a:srgbClr val="000000"/>
                </a:solidFill>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TRANSPORTO PRIEMONIŲ PRITAIKYMAS</a:t>
            </a:r>
            <a:endParaRPr sz="3000" b="1">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lt" sz="3000" b="1">
                <a:solidFill>
                  <a:srgbClr val="000000"/>
                </a:solidFill>
                <a:latin typeface="Times New Roman"/>
                <a:ea typeface="Times New Roman"/>
                <a:cs typeface="Times New Roman"/>
                <a:sym typeface="Times New Roman"/>
              </a:rPr>
              <a:t>                            </a:t>
            </a:r>
            <a:r>
              <a:rPr lang="lt" sz="3000">
                <a:solidFill>
                  <a:srgbClr val="000000"/>
                </a:solidFill>
                <a:latin typeface="Times New Roman"/>
                <a:ea typeface="Times New Roman"/>
                <a:cs typeface="Times New Roman"/>
                <a:sym typeface="Times New Roman"/>
              </a:rPr>
              <a:t> </a:t>
            </a:r>
            <a:r>
              <a:rPr lang="lt" sz="3000">
                <a:solidFill>
                  <a:schemeClr val="lt1"/>
                </a:solidFill>
                <a:latin typeface="Times New Roman"/>
                <a:ea typeface="Times New Roman"/>
                <a:cs typeface="Times New Roman"/>
                <a:sym typeface="Times New Roman"/>
              </a:rPr>
              <a:t> </a:t>
            </a:r>
            <a:endParaRPr sz="3000">
              <a:solidFill>
                <a:schemeClr val="lt1"/>
              </a:solidFill>
            </a:endParaRPr>
          </a:p>
        </p:txBody>
      </p:sp>
      <p:sp>
        <p:nvSpPr>
          <p:cNvPr id="200" name="Google Shape;200;p35"/>
          <p:cNvSpPr txBox="1">
            <a:spLocks noGrp="1"/>
          </p:cNvSpPr>
          <p:nvPr>
            <p:ph type="body" idx="1"/>
          </p:nvPr>
        </p:nvSpPr>
        <p:spPr>
          <a:xfrm>
            <a:off x="154000" y="1139250"/>
            <a:ext cx="3403500" cy="286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lt" sz="3000">
                <a:solidFill>
                  <a:schemeClr val="dk1"/>
                </a:solidFill>
                <a:latin typeface="Times New Roman"/>
                <a:ea typeface="Times New Roman"/>
                <a:cs typeface="Times New Roman"/>
                <a:sym typeface="Times New Roman"/>
              </a:rPr>
              <a:t> </a:t>
            </a:r>
            <a:endParaRPr sz="3000">
              <a:solidFill>
                <a:schemeClr val="lt1"/>
              </a:solidFill>
              <a:latin typeface="Times New Roman"/>
              <a:ea typeface="Times New Roman"/>
              <a:cs typeface="Times New Roman"/>
              <a:sym typeface="Times New Roman"/>
            </a:endParaRPr>
          </a:p>
        </p:txBody>
      </p:sp>
      <p:sp>
        <p:nvSpPr>
          <p:cNvPr id="201" name="Google Shape;201;p35"/>
          <p:cNvSpPr txBox="1">
            <a:spLocks noGrp="1"/>
          </p:cNvSpPr>
          <p:nvPr>
            <p:ph type="body" idx="2"/>
          </p:nvPr>
        </p:nvSpPr>
        <p:spPr>
          <a:xfrm>
            <a:off x="5097300" y="508200"/>
            <a:ext cx="3957600" cy="1570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lt" sz="3600">
                <a:solidFill>
                  <a:schemeClr val="lt1"/>
                </a:solidFill>
                <a:latin typeface="Times New Roman"/>
                <a:ea typeface="Times New Roman"/>
                <a:cs typeface="Times New Roman"/>
                <a:sym typeface="Times New Roman"/>
              </a:rPr>
              <a:t>KAIP SAUGIAI ELGTIS GATVĖJE                                                 </a:t>
            </a:r>
            <a:endParaRPr sz="3000">
              <a:solidFill>
                <a:schemeClr val="lt1"/>
              </a:solidFill>
              <a:latin typeface="Times New Roman"/>
              <a:ea typeface="Times New Roman"/>
              <a:cs typeface="Times New Roman"/>
              <a:sym typeface="Times New Roman"/>
            </a:endParaRPr>
          </a:p>
        </p:txBody>
      </p:sp>
      <p:pic>
        <p:nvPicPr>
          <p:cNvPr id="202" name="Google Shape;202;p35" descr=" " title="Lietuvos policija vaikams - Kelyje">
            <a:hlinkClick r:id="rId4"/>
          </p:cNvPr>
          <p:cNvPicPr preferRelativeResize="0"/>
          <p:nvPr/>
        </p:nvPicPr>
        <p:blipFill>
          <a:blip r:embed="rId5">
            <a:alphaModFix/>
          </a:blip>
          <a:stretch>
            <a:fillRect/>
          </a:stretch>
        </p:blipFill>
        <p:spPr>
          <a:xfrm>
            <a:off x="61600" y="721925"/>
            <a:ext cx="4510400" cy="4252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0" y="0"/>
            <a:ext cx="9363000" cy="8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3000" b="1">
                <a:solidFill>
                  <a:srgbClr val="000000"/>
                </a:solidFill>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PAŽAISK ŽAIDIMĄ ,,VAŽIUOJAM!</a:t>
            </a:r>
            <a:endParaRPr sz="3000" b="1">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lt" sz="3000" b="1">
                <a:solidFill>
                  <a:srgbClr val="000000"/>
                </a:solidFill>
                <a:latin typeface="Times New Roman"/>
                <a:ea typeface="Times New Roman"/>
                <a:cs typeface="Times New Roman"/>
                <a:sym typeface="Times New Roman"/>
              </a:rPr>
              <a:t>                            </a:t>
            </a:r>
            <a:r>
              <a:rPr lang="lt" sz="3000">
                <a:solidFill>
                  <a:srgbClr val="000000"/>
                </a:solidFill>
                <a:latin typeface="Times New Roman"/>
                <a:ea typeface="Times New Roman"/>
                <a:cs typeface="Times New Roman"/>
                <a:sym typeface="Times New Roman"/>
              </a:rPr>
              <a:t> </a:t>
            </a:r>
            <a:r>
              <a:rPr lang="lt" sz="3000">
                <a:solidFill>
                  <a:schemeClr val="lt1"/>
                </a:solidFill>
                <a:latin typeface="Times New Roman"/>
                <a:ea typeface="Times New Roman"/>
                <a:cs typeface="Times New Roman"/>
                <a:sym typeface="Times New Roman"/>
              </a:rPr>
              <a:t> </a:t>
            </a:r>
            <a:endParaRPr sz="3000">
              <a:solidFill>
                <a:schemeClr val="lt1"/>
              </a:solidFill>
            </a:endParaRPr>
          </a:p>
        </p:txBody>
      </p:sp>
      <p:sp>
        <p:nvSpPr>
          <p:cNvPr id="208" name="Google Shape;208;p36"/>
          <p:cNvSpPr txBox="1">
            <a:spLocks noGrp="1"/>
          </p:cNvSpPr>
          <p:nvPr>
            <p:ph type="body" idx="1"/>
          </p:nvPr>
        </p:nvSpPr>
        <p:spPr>
          <a:xfrm>
            <a:off x="100250" y="1346700"/>
            <a:ext cx="4143300" cy="37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Times New Roman"/>
              <a:ea typeface="Times New Roman"/>
              <a:cs typeface="Times New Roman"/>
              <a:sym typeface="Times New Roman"/>
            </a:endParaRPr>
          </a:p>
          <a:p>
            <a:pPr marL="0" lvl="0" indent="0" algn="l" rtl="0">
              <a:spcBef>
                <a:spcPts val="1600"/>
              </a:spcBef>
              <a:spcAft>
                <a:spcPts val="0"/>
              </a:spcAft>
              <a:buNone/>
            </a:pPr>
            <a:endParaRPr sz="1800" b="1">
              <a:solidFill>
                <a:schemeClr val="lt1"/>
              </a:solidFill>
              <a:latin typeface="Times New Roman"/>
              <a:ea typeface="Times New Roman"/>
              <a:cs typeface="Times New Roman"/>
              <a:sym typeface="Times New Roman"/>
            </a:endParaRPr>
          </a:p>
          <a:p>
            <a:pPr marL="0" lvl="0" indent="0" algn="l" rtl="0">
              <a:spcBef>
                <a:spcPts val="1600"/>
              </a:spcBef>
              <a:spcAft>
                <a:spcPts val="0"/>
              </a:spcAft>
              <a:buNone/>
            </a:pPr>
            <a:endParaRPr sz="1800" b="1">
              <a:solidFill>
                <a:schemeClr val="lt1"/>
              </a:solidFill>
              <a:latin typeface="Times New Roman"/>
              <a:ea typeface="Times New Roman"/>
              <a:cs typeface="Times New Roman"/>
              <a:sym typeface="Times New Roman"/>
            </a:endParaRPr>
          </a:p>
          <a:p>
            <a:pPr marL="0" lvl="0" indent="0" algn="l" rtl="0">
              <a:spcBef>
                <a:spcPts val="1600"/>
              </a:spcBef>
              <a:spcAft>
                <a:spcPts val="0"/>
              </a:spcAft>
              <a:buNone/>
            </a:pPr>
            <a:endParaRPr sz="1800" b="1">
              <a:solidFill>
                <a:schemeClr val="lt1"/>
              </a:solidFill>
              <a:latin typeface="Times New Roman"/>
              <a:ea typeface="Times New Roman"/>
              <a:cs typeface="Times New Roman"/>
              <a:sym typeface="Times New Roman"/>
            </a:endParaRPr>
          </a:p>
          <a:p>
            <a:pPr marL="0" lvl="0" indent="0" algn="l" rtl="0">
              <a:spcBef>
                <a:spcPts val="1600"/>
              </a:spcBef>
              <a:spcAft>
                <a:spcPts val="0"/>
              </a:spcAft>
              <a:buNone/>
            </a:pPr>
            <a:endParaRPr sz="1800" b="1">
              <a:solidFill>
                <a:schemeClr val="lt1"/>
              </a:solidFill>
              <a:latin typeface="Times New Roman"/>
              <a:ea typeface="Times New Roman"/>
              <a:cs typeface="Times New Roman"/>
              <a:sym typeface="Times New Roman"/>
            </a:endParaRPr>
          </a:p>
          <a:p>
            <a:pPr marL="0" lvl="0" indent="0" algn="l" rtl="0">
              <a:spcBef>
                <a:spcPts val="1600"/>
              </a:spcBef>
              <a:spcAft>
                <a:spcPts val="0"/>
              </a:spcAft>
              <a:buNone/>
            </a:pPr>
            <a:r>
              <a:rPr lang="lt" sz="1800" b="1">
                <a:solidFill>
                  <a:schemeClr val="lt1"/>
                </a:solidFill>
                <a:latin typeface="Times New Roman"/>
                <a:ea typeface="Times New Roman"/>
                <a:cs typeface="Times New Roman"/>
                <a:sym typeface="Times New Roman"/>
              </a:rPr>
              <a:t>PASPAUSK APAČIOJE NUORODĄ.</a:t>
            </a:r>
            <a:endParaRPr/>
          </a:p>
          <a:p>
            <a:pPr marL="0" lvl="0" indent="0" algn="l" rtl="0">
              <a:spcBef>
                <a:spcPts val="1600"/>
              </a:spcBef>
              <a:spcAft>
                <a:spcPts val="1600"/>
              </a:spcAft>
              <a:buNone/>
            </a:pPr>
            <a:r>
              <a:rPr lang="lt" sz="1100" u="sng">
                <a:solidFill>
                  <a:schemeClr val="lt1"/>
                </a:solidFill>
                <a:hlinkClick r:id="rId4"/>
              </a:rPr>
              <a:t>https://wordwall.net/resource/1342881/va%c5%beiuojam</a:t>
            </a:r>
            <a:endParaRPr>
              <a:solidFill>
                <a:schemeClr val="lt1"/>
              </a:solidFill>
            </a:endParaRPr>
          </a:p>
        </p:txBody>
      </p:sp>
      <p:sp>
        <p:nvSpPr>
          <p:cNvPr id="209" name="Google Shape;209;p36"/>
          <p:cNvSpPr txBox="1">
            <a:spLocks noGrp="1"/>
          </p:cNvSpPr>
          <p:nvPr>
            <p:ph type="body" idx="2"/>
          </p:nvPr>
        </p:nvSpPr>
        <p:spPr>
          <a:xfrm>
            <a:off x="4243550" y="961050"/>
            <a:ext cx="4811400" cy="402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chemeClr val="lt1"/>
              </a:solidFill>
              <a:latin typeface="Times New Roman"/>
              <a:ea typeface="Times New Roman"/>
              <a:cs typeface="Times New Roman"/>
              <a:sym typeface="Times New Roman"/>
            </a:endParaRPr>
          </a:p>
          <a:p>
            <a:pPr marL="0" lvl="0" indent="0" algn="l" rtl="0">
              <a:spcBef>
                <a:spcPts val="1600"/>
              </a:spcBef>
              <a:spcAft>
                <a:spcPts val="1600"/>
              </a:spcAft>
              <a:buNone/>
            </a:pPr>
            <a:r>
              <a:rPr lang="lt" sz="3000">
                <a:solidFill>
                  <a:schemeClr val="lt1"/>
                </a:solidFill>
                <a:latin typeface="Times New Roman"/>
                <a:ea typeface="Times New Roman"/>
                <a:cs typeface="Times New Roman"/>
                <a:sym typeface="Times New Roman"/>
              </a:rPr>
              <a:t>KAI                        IŠSUKTAS RATAS SUSTOS, PERSKAITYK TRANSPORTO PRIEMONĖS PAVADINIMĄ   </a:t>
            </a:r>
            <a:r>
              <a:rPr lang="lt" sz="3600">
                <a:solidFill>
                  <a:schemeClr val="lt1"/>
                </a:solidFill>
                <a:latin typeface="Times New Roman"/>
                <a:ea typeface="Times New Roman"/>
                <a:cs typeface="Times New Roman"/>
                <a:sym typeface="Times New Roman"/>
              </a:rPr>
              <a:t>                       </a:t>
            </a:r>
            <a:endParaRPr sz="3000">
              <a:solidFill>
                <a:schemeClr val="lt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0" y="-68325"/>
            <a:ext cx="9363000" cy="10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3000" b="1">
                <a:solidFill>
                  <a:srgbClr val="000000"/>
                </a:solidFill>
                <a:latin typeface="Times New Roman"/>
                <a:ea typeface="Times New Roman"/>
                <a:cs typeface="Times New Roman"/>
                <a:sym typeface="Times New Roman"/>
              </a:rPr>
              <a:t>   </a:t>
            </a:r>
            <a:r>
              <a:rPr lang="lt" sz="1100"/>
              <a:t>·</a:t>
            </a:r>
            <a:r>
              <a:rPr lang="lt" sz="700">
                <a:solidFill>
                  <a:srgbClr val="000000"/>
                </a:solidFill>
                <a:latin typeface="Times New Roman"/>
                <a:ea typeface="Times New Roman"/>
                <a:cs typeface="Times New Roman"/>
                <a:sym typeface="Times New Roman"/>
              </a:rPr>
              <a:t>        </a:t>
            </a:r>
            <a:r>
              <a:rPr lang="lt" sz="1200">
                <a:latin typeface="Times New Roman"/>
                <a:ea typeface="Times New Roman"/>
                <a:cs typeface="Times New Roman"/>
                <a:sym typeface="Times New Roman"/>
              </a:rPr>
              <a:t>1.</a:t>
            </a:r>
            <a:r>
              <a:rPr lang="lt" sz="700">
                <a:latin typeface="Times New Roman"/>
                <a:ea typeface="Times New Roman"/>
                <a:cs typeface="Times New Roman"/>
                <a:sym typeface="Times New Roman"/>
              </a:rPr>
              <a:t>  </a:t>
            </a:r>
            <a:r>
              <a:rPr lang="lt" sz="3000" b="1">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 MATUOK NAMUOSE ESANČIUS DAIKTUS ĮVAIRIAIS MATAVIMO VIENETAIS.</a:t>
            </a:r>
            <a:endParaRPr sz="30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1200"/>
              </a:spcBef>
              <a:spcAft>
                <a:spcPts val="0"/>
              </a:spcAft>
              <a:buNone/>
            </a:pPr>
            <a:endParaRPr sz="7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lt" sz="3000" b="1">
                <a:solidFill>
                  <a:srgbClr val="000000"/>
                </a:solidFill>
                <a:latin typeface="Times New Roman"/>
                <a:ea typeface="Times New Roman"/>
                <a:cs typeface="Times New Roman"/>
                <a:sym typeface="Times New Roman"/>
              </a:rPr>
              <a:t>                            </a:t>
            </a:r>
            <a:r>
              <a:rPr lang="lt" sz="3000">
                <a:solidFill>
                  <a:srgbClr val="000000"/>
                </a:solidFill>
                <a:latin typeface="Times New Roman"/>
                <a:ea typeface="Times New Roman"/>
                <a:cs typeface="Times New Roman"/>
                <a:sym typeface="Times New Roman"/>
              </a:rPr>
              <a:t> </a:t>
            </a:r>
            <a:r>
              <a:rPr lang="lt" sz="3000">
                <a:solidFill>
                  <a:schemeClr val="lt1"/>
                </a:solidFill>
                <a:latin typeface="Times New Roman"/>
                <a:ea typeface="Times New Roman"/>
                <a:cs typeface="Times New Roman"/>
                <a:sym typeface="Times New Roman"/>
              </a:rPr>
              <a:t> </a:t>
            </a:r>
            <a:endParaRPr sz="3000">
              <a:solidFill>
                <a:schemeClr val="lt1"/>
              </a:solidFill>
            </a:endParaRPr>
          </a:p>
        </p:txBody>
      </p:sp>
      <p:sp>
        <p:nvSpPr>
          <p:cNvPr id="215" name="Google Shape;215;p37"/>
          <p:cNvSpPr txBox="1">
            <a:spLocks noGrp="1"/>
          </p:cNvSpPr>
          <p:nvPr>
            <p:ph type="body" idx="1"/>
          </p:nvPr>
        </p:nvSpPr>
        <p:spPr>
          <a:xfrm>
            <a:off x="123200" y="1139175"/>
            <a:ext cx="4542900" cy="3434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1800"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sz="1800"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sz="1800"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sz="1800"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r>
              <a:rPr lang="lt" sz="1800" b="1">
                <a:solidFill>
                  <a:schemeClr val="lt1"/>
                </a:solidFill>
                <a:latin typeface="Times New Roman"/>
                <a:ea typeface="Times New Roman"/>
                <a:cs typeface="Times New Roman"/>
                <a:sym typeface="Times New Roman"/>
              </a:rPr>
              <a:t>PALEISTI NUORODĄ</a:t>
            </a:r>
            <a:r>
              <a:rPr lang="lt" sz="1100">
                <a:solidFill>
                  <a:schemeClr val="lt1"/>
                </a:solidFill>
              </a:rPr>
              <a:t>   </a:t>
            </a:r>
            <a:r>
              <a:rPr lang="lt" sz="1800" b="1">
                <a:solidFill>
                  <a:schemeClr val="lt1"/>
                </a:solidFill>
                <a:latin typeface="Times New Roman"/>
                <a:ea typeface="Times New Roman"/>
                <a:cs typeface="Times New Roman"/>
                <a:sym typeface="Times New Roman"/>
              </a:rPr>
              <a:t>APAČIOJE.</a:t>
            </a:r>
            <a:r>
              <a:rPr lang="lt" sz="1100">
                <a:solidFill>
                  <a:schemeClr val="lt1"/>
                </a:solidFill>
              </a:rPr>
              <a:t>                          </a:t>
            </a:r>
            <a:endParaRPr sz="1100">
              <a:solidFill>
                <a:schemeClr val="lt1"/>
              </a:solidFill>
            </a:endParaRPr>
          </a:p>
          <a:p>
            <a:pPr marL="0" lvl="0" indent="0" algn="l" rtl="0">
              <a:spcBef>
                <a:spcPts val="1200"/>
              </a:spcBef>
              <a:spcAft>
                <a:spcPts val="0"/>
              </a:spcAft>
              <a:buNone/>
            </a:pPr>
            <a:r>
              <a:rPr lang="lt" sz="1100">
                <a:solidFill>
                  <a:schemeClr val="lt1"/>
                </a:solidFill>
              </a:rPr>
              <a:t>                </a:t>
            </a:r>
            <a:r>
              <a:rPr lang="lt" sz="1100" u="sng">
                <a:solidFill>
                  <a:schemeClr val="lt1"/>
                </a:solidFill>
                <a:hlinkClick r:id="rId4"/>
              </a:rPr>
              <a:t>https://www.youtube.com/results?sp=mAEB&amp;search_query=robotukai+transporto+priemones</a:t>
            </a:r>
            <a:r>
              <a:rPr lang="lt" sz="1100">
                <a:solidFill>
                  <a:schemeClr val="lt1"/>
                </a:solidFill>
              </a:rPr>
              <a:t>    </a:t>
            </a:r>
            <a:r>
              <a:rPr lang="lt" sz="1100">
                <a:solidFill>
                  <a:srgbClr val="000000"/>
                </a:solidFill>
              </a:rPr>
              <a:t>                         </a:t>
            </a:r>
            <a:endParaRPr sz="1100">
              <a:solidFill>
                <a:srgbClr val="000000"/>
              </a:solidFill>
            </a:endParaRPr>
          </a:p>
          <a:p>
            <a:pPr marL="0" lvl="0" indent="0" algn="l" rtl="0">
              <a:spcBef>
                <a:spcPts val="1200"/>
              </a:spcBef>
              <a:spcAft>
                <a:spcPts val="1200"/>
              </a:spcAft>
              <a:buClr>
                <a:schemeClr val="dk1"/>
              </a:buClr>
              <a:buSzPts val="1100"/>
              <a:buFont typeface="Arial"/>
              <a:buNone/>
            </a:pPr>
            <a:endParaRPr sz="2400">
              <a:solidFill>
                <a:srgbClr val="000000"/>
              </a:solidFill>
              <a:latin typeface="Times New Roman"/>
              <a:ea typeface="Times New Roman"/>
              <a:cs typeface="Times New Roman"/>
              <a:sym typeface="Times New Roman"/>
            </a:endParaRPr>
          </a:p>
        </p:txBody>
      </p:sp>
      <p:sp>
        <p:nvSpPr>
          <p:cNvPr id="216" name="Google Shape;216;p37"/>
          <p:cNvSpPr txBox="1">
            <a:spLocks noGrp="1"/>
          </p:cNvSpPr>
          <p:nvPr>
            <p:ph type="body" idx="2"/>
          </p:nvPr>
        </p:nvSpPr>
        <p:spPr>
          <a:xfrm>
            <a:off x="4666100" y="908575"/>
            <a:ext cx="4373400" cy="36264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PRISIMINS LAIKO, ILGIO, SVORIO, ŠILUMOS  MATAVIMO PRIETAISUS</a:t>
            </a:r>
            <a:endParaRPr sz="2400" b="1">
              <a:solidFill>
                <a:schemeClr val="lt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0" y="-68325"/>
            <a:ext cx="9363000" cy="10692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lt" sz="2400" b="1">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ATLIK VEIKSMUS, SUSKAIČIUOK IR NUSPALVINK.</a:t>
            </a:r>
            <a:endParaRPr sz="2400" b="1">
              <a:solidFill>
                <a:schemeClr val="lt1"/>
              </a:solidFill>
              <a:latin typeface="Times New Roman"/>
              <a:ea typeface="Times New Roman"/>
              <a:cs typeface="Times New Roman"/>
              <a:sym typeface="Times New Roman"/>
            </a:endParaRPr>
          </a:p>
        </p:txBody>
      </p:sp>
      <p:sp>
        <p:nvSpPr>
          <p:cNvPr id="222" name="Google Shape;222;p38"/>
          <p:cNvSpPr txBox="1">
            <a:spLocks noGrp="1"/>
          </p:cNvSpPr>
          <p:nvPr>
            <p:ph type="body" idx="1"/>
          </p:nvPr>
        </p:nvSpPr>
        <p:spPr>
          <a:xfrm>
            <a:off x="169400" y="1100575"/>
            <a:ext cx="3618900" cy="3434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lt" sz="1200">
                <a:solidFill>
                  <a:schemeClr val="dk1"/>
                </a:solidFill>
              </a:rPr>
              <a:t>·</a:t>
            </a:r>
            <a:r>
              <a:rPr lang="lt" sz="700">
                <a:solidFill>
                  <a:schemeClr val="dk1"/>
                </a:solidFill>
                <a:latin typeface="Times New Roman"/>
                <a:ea typeface="Times New Roman"/>
                <a:cs typeface="Times New Roman"/>
                <a:sym typeface="Times New Roman"/>
              </a:rPr>
              <a:t>     </a:t>
            </a:r>
            <a:r>
              <a:rPr lang="lt" sz="1100">
                <a:solidFill>
                  <a:schemeClr val="dk1"/>
                </a:solidFill>
              </a:rPr>
              <a:t>                </a:t>
            </a:r>
            <a:r>
              <a:rPr lang="lt" sz="1100" u="sng">
                <a:solidFill>
                  <a:schemeClr val="hlink"/>
                </a:solidFill>
                <a:hlinkClick r:id="rId4"/>
              </a:rPr>
              <a:t>h</a:t>
            </a:r>
            <a:r>
              <a:rPr lang="lt" sz="1100">
                <a:solidFill>
                  <a:schemeClr val="dk1"/>
                </a:solidFill>
              </a:rPr>
              <a:t>                     </a:t>
            </a:r>
            <a:endParaRPr sz="1100">
              <a:solidFill>
                <a:schemeClr val="dk1"/>
              </a:solidFill>
            </a:endParaRPr>
          </a:p>
          <a:p>
            <a:pPr marL="0" lvl="0" indent="0" algn="l" rtl="0">
              <a:spcBef>
                <a:spcPts val="1200"/>
              </a:spcBef>
              <a:spcAft>
                <a:spcPts val="1200"/>
              </a:spcAft>
              <a:buNone/>
            </a:pPr>
            <a:endParaRPr sz="2400">
              <a:solidFill>
                <a:schemeClr val="dk1"/>
              </a:solidFill>
              <a:latin typeface="Times New Roman"/>
              <a:ea typeface="Times New Roman"/>
              <a:cs typeface="Times New Roman"/>
              <a:sym typeface="Times New Roman"/>
            </a:endParaRPr>
          </a:p>
        </p:txBody>
      </p:sp>
      <p:sp>
        <p:nvSpPr>
          <p:cNvPr id="223" name="Google Shape;223;p38"/>
          <p:cNvSpPr txBox="1">
            <a:spLocks noGrp="1"/>
          </p:cNvSpPr>
          <p:nvPr>
            <p:ph type="body" idx="2"/>
          </p:nvPr>
        </p:nvSpPr>
        <p:spPr>
          <a:xfrm>
            <a:off x="4666100" y="908575"/>
            <a:ext cx="4373400" cy="36264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endParaRPr sz="2400" b="1">
              <a:solidFill>
                <a:schemeClr val="lt1"/>
              </a:solidFill>
              <a:latin typeface="Times New Roman"/>
              <a:ea typeface="Times New Roman"/>
              <a:cs typeface="Times New Roman"/>
              <a:sym typeface="Times New Roman"/>
            </a:endParaRPr>
          </a:p>
        </p:txBody>
      </p:sp>
      <p:pic>
        <p:nvPicPr>
          <p:cNvPr id="224" name="Google Shape;224;p38"/>
          <p:cNvPicPr preferRelativeResize="0"/>
          <p:nvPr/>
        </p:nvPicPr>
        <p:blipFill>
          <a:blip r:embed="rId5">
            <a:alphaModFix/>
          </a:blip>
          <a:stretch>
            <a:fillRect/>
          </a:stretch>
        </p:blipFill>
        <p:spPr>
          <a:xfrm>
            <a:off x="375000" y="778900"/>
            <a:ext cx="3829125" cy="3948800"/>
          </a:xfrm>
          <a:prstGeom prst="rect">
            <a:avLst/>
          </a:prstGeom>
          <a:noFill/>
          <a:ln>
            <a:noFill/>
          </a:ln>
        </p:spPr>
      </p:pic>
      <p:pic>
        <p:nvPicPr>
          <p:cNvPr id="225" name="Google Shape;225;p38"/>
          <p:cNvPicPr preferRelativeResize="0"/>
          <p:nvPr/>
        </p:nvPicPr>
        <p:blipFill>
          <a:blip r:embed="rId6">
            <a:alphaModFix/>
          </a:blip>
          <a:stretch>
            <a:fillRect/>
          </a:stretch>
        </p:blipFill>
        <p:spPr>
          <a:xfrm>
            <a:off x="4573850" y="723775"/>
            <a:ext cx="4373400" cy="4003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0" y="-68325"/>
            <a:ext cx="9363000" cy="10692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lt" sz="2400" b="1">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ATLIK VEIKSMUS, SUSKAIČIUOK IR NUSPALVINK.</a:t>
            </a:r>
            <a:endParaRPr sz="2400" b="1">
              <a:solidFill>
                <a:schemeClr val="lt1"/>
              </a:solidFill>
              <a:latin typeface="Times New Roman"/>
              <a:ea typeface="Times New Roman"/>
              <a:cs typeface="Times New Roman"/>
              <a:sym typeface="Times New Roman"/>
            </a:endParaRPr>
          </a:p>
        </p:txBody>
      </p:sp>
      <p:sp>
        <p:nvSpPr>
          <p:cNvPr id="231" name="Google Shape;231;p39"/>
          <p:cNvSpPr txBox="1">
            <a:spLocks noGrp="1"/>
          </p:cNvSpPr>
          <p:nvPr>
            <p:ph type="body" idx="1"/>
          </p:nvPr>
        </p:nvSpPr>
        <p:spPr>
          <a:xfrm>
            <a:off x="169400" y="1100575"/>
            <a:ext cx="3618900" cy="3434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lt" sz="1200">
                <a:solidFill>
                  <a:schemeClr val="dk1"/>
                </a:solidFill>
              </a:rPr>
              <a:t>·</a:t>
            </a:r>
            <a:r>
              <a:rPr lang="lt" sz="700">
                <a:solidFill>
                  <a:schemeClr val="dk1"/>
                </a:solidFill>
                <a:latin typeface="Times New Roman"/>
                <a:ea typeface="Times New Roman"/>
                <a:cs typeface="Times New Roman"/>
                <a:sym typeface="Times New Roman"/>
              </a:rPr>
              <a:t>     </a:t>
            </a:r>
            <a:r>
              <a:rPr lang="lt" sz="1100">
                <a:solidFill>
                  <a:schemeClr val="dk1"/>
                </a:solidFill>
              </a:rPr>
              <a:t>                </a:t>
            </a:r>
            <a:r>
              <a:rPr lang="lt" sz="1100" u="sng">
                <a:solidFill>
                  <a:schemeClr val="hlink"/>
                </a:solidFill>
                <a:hlinkClick r:id="rId4"/>
              </a:rPr>
              <a:t>h</a:t>
            </a:r>
            <a:r>
              <a:rPr lang="lt" sz="1100">
                <a:solidFill>
                  <a:schemeClr val="dk1"/>
                </a:solidFill>
              </a:rPr>
              <a:t>                     </a:t>
            </a:r>
            <a:endParaRPr sz="1100">
              <a:solidFill>
                <a:schemeClr val="dk1"/>
              </a:solidFill>
            </a:endParaRPr>
          </a:p>
          <a:p>
            <a:pPr marL="0" lvl="0" indent="0" algn="l" rtl="0">
              <a:spcBef>
                <a:spcPts val="1200"/>
              </a:spcBef>
              <a:spcAft>
                <a:spcPts val="1200"/>
              </a:spcAft>
              <a:buNone/>
            </a:pPr>
            <a:endParaRPr sz="2400">
              <a:solidFill>
                <a:schemeClr val="dk1"/>
              </a:solidFill>
              <a:latin typeface="Times New Roman"/>
              <a:ea typeface="Times New Roman"/>
              <a:cs typeface="Times New Roman"/>
              <a:sym typeface="Times New Roman"/>
            </a:endParaRPr>
          </a:p>
        </p:txBody>
      </p:sp>
      <p:sp>
        <p:nvSpPr>
          <p:cNvPr id="232" name="Google Shape;232;p39"/>
          <p:cNvSpPr txBox="1">
            <a:spLocks noGrp="1"/>
          </p:cNvSpPr>
          <p:nvPr>
            <p:ph type="body" idx="2"/>
          </p:nvPr>
        </p:nvSpPr>
        <p:spPr>
          <a:xfrm>
            <a:off x="4666100" y="908575"/>
            <a:ext cx="4373400" cy="36264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endParaRPr sz="2400" b="1">
              <a:solidFill>
                <a:schemeClr val="lt1"/>
              </a:solidFill>
              <a:latin typeface="Times New Roman"/>
              <a:ea typeface="Times New Roman"/>
              <a:cs typeface="Times New Roman"/>
              <a:sym typeface="Times New Roman"/>
            </a:endParaRPr>
          </a:p>
        </p:txBody>
      </p:sp>
      <p:pic>
        <p:nvPicPr>
          <p:cNvPr id="233" name="Google Shape;233;p39"/>
          <p:cNvPicPr preferRelativeResize="0"/>
          <p:nvPr/>
        </p:nvPicPr>
        <p:blipFill>
          <a:blip r:embed="rId5">
            <a:alphaModFix/>
          </a:blip>
          <a:stretch>
            <a:fillRect/>
          </a:stretch>
        </p:blipFill>
        <p:spPr>
          <a:xfrm>
            <a:off x="277200" y="662175"/>
            <a:ext cx="4142525" cy="4065525"/>
          </a:xfrm>
          <a:prstGeom prst="rect">
            <a:avLst/>
          </a:prstGeom>
          <a:noFill/>
          <a:ln>
            <a:noFill/>
          </a:ln>
        </p:spPr>
      </p:pic>
      <p:pic>
        <p:nvPicPr>
          <p:cNvPr id="234" name="Google Shape;234;p39"/>
          <p:cNvPicPr preferRelativeResize="0"/>
          <p:nvPr/>
        </p:nvPicPr>
        <p:blipFill>
          <a:blip r:embed="rId6">
            <a:alphaModFix/>
          </a:blip>
          <a:stretch>
            <a:fillRect/>
          </a:stretch>
        </p:blipFill>
        <p:spPr>
          <a:xfrm>
            <a:off x="4820100" y="662175"/>
            <a:ext cx="4065525" cy="4065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0" y="-68325"/>
            <a:ext cx="9363000" cy="10692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lt" sz="2400" b="1">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ATLIK VEIKSMUS, SUSKAIČIUOK IR NUSPALVINK.</a:t>
            </a:r>
            <a:endParaRPr sz="2400" b="1">
              <a:solidFill>
                <a:schemeClr val="lt1"/>
              </a:solidFill>
              <a:latin typeface="Times New Roman"/>
              <a:ea typeface="Times New Roman"/>
              <a:cs typeface="Times New Roman"/>
              <a:sym typeface="Times New Roman"/>
            </a:endParaRPr>
          </a:p>
        </p:txBody>
      </p:sp>
      <p:sp>
        <p:nvSpPr>
          <p:cNvPr id="240" name="Google Shape;240;p40"/>
          <p:cNvSpPr txBox="1">
            <a:spLocks noGrp="1"/>
          </p:cNvSpPr>
          <p:nvPr>
            <p:ph type="body" idx="1"/>
          </p:nvPr>
        </p:nvSpPr>
        <p:spPr>
          <a:xfrm>
            <a:off x="169400" y="1100575"/>
            <a:ext cx="3618900" cy="3434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lt" sz="1200">
                <a:solidFill>
                  <a:schemeClr val="dk1"/>
                </a:solidFill>
              </a:rPr>
              <a:t>·</a:t>
            </a:r>
            <a:r>
              <a:rPr lang="lt" sz="700">
                <a:solidFill>
                  <a:schemeClr val="dk1"/>
                </a:solidFill>
                <a:latin typeface="Times New Roman"/>
                <a:ea typeface="Times New Roman"/>
                <a:cs typeface="Times New Roman"/>
                <a:sym typeface="Times New Roman"/>
              </a:rPr>
              <a:t>     </a:t>
            </a:r>
            <a:r>
              <a:rPr lang="lt" sz="1100">
                <a:solidFill>
                  <a:schemeClr val="dk1"/>
                </a:solidFill>
              </a:rPr>
              <a:t>                </a:t>
            </a:r>
            <a:r>
              <a:rPr lang="lt" sz="1100" u="sng">
                <a:solidFill>
                  <a:schemeClr val="hlink"/>
                </a:solidFill>
                <a:hlinkClick r:id="rId4"/>
              </a:rPr>
              <a:t>h</a:t>
            </a:r>
            <a:r>
              <a:rPr lang="lt" sz="1100">
                <a:solidFill>
                  <a:schemeClr val="dk1"/>
                </a:solidFill>
              </a:rPr>
              <a:t>                     </a:t>
            </a:r>
            <a:endParaRPr sz="1100">
              <a:solidFill>
                <a:schemeClr val="dk1"/>
              </a:solidFill>
            </a:endParaRPr>
          </a:p>
          <a:p>
            <a:pPr marL="0" lvl="0" indent="0" algn="l" rtl="0">
              <a:spcBef>
                <a:spcPts val="1200"/>
              </a:spcBef>
              <a:spcAft>
                <a:spcPts val="1200"/>
              </a:spcAft>
              <a:buNone/>
            </a:pPr>
            <a:endParaRPr sz="2400">
              <a:solidFill>
                <a:schemeClr val="dk1"/>
              </a:solidFill>
              <a:latin typeface="Times New Roman"/>
              <a:ea typeface="Times New Roman"/>
              <a:cs typeface="Times New Roman"/>
              <a:sym typeface="Times New Roman"/>
            </a:endParaRPr>
          </a:p>
        </p:txBody>
      </p:sp>
      <p:sp>
        <p:nvSpPr>
          <p:cNvPr id="241" name="Google Shape;241;p40"/>
          <p:cNvSpPr txBox="1">
            <a:spLocks noGrp="1"/>
          </p:cNvSpPr>
          <p:nvPr>
            <p:ph type="body" idx="2"/>
          </p:nvPr>
        </p:nvSpPr>
        <p:spPr>
          <a:xfrm>
            <a:off x="4666100" y="908575"/>
            <a:ext cx="4373400" cy="36264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endParaRPr sz="2400" b="1">
              <a:solidFill>
                <a:schemeClr val="lt1"/>
              </a:solidFill>
              <a:latin typeface="Times New Roman"/>
              <a:ea typeface="Times New Roman"/>
              <a:cs typeface="Times New Roman"/>
              <a:sym typeface="Times New Roman"/>
            </a:endParaRPr>
          </a:p>
        </p:txBody>
      </p:sp>
      <p:pic>
        <p:nvPicPr>
          <p:cNvPr id="242" name="Google Shape;242;p40"/>
          <p:cNvPicPr preferRelativeResize="0"/>
          <p:nvPr/>
        </p:nvPicPr>
        <p:blipFill>
          <a:blip r:embed="rId5">
            <a:alphaModFix/>
          </a:blip>
          <a:stretch>
            <a:fillRect/>
          </a:stretch>
        </p:blipFill>
        <p:spPr>
          <a:xfrm>
            <a:off x="246400" y="723775"/>
            <a:ext cx="3988525" cy="4157925"/>
          </a:xfrm>
          <a:prstGeom prst="rect">
            <a:avLst/>
          </a:prstGeom>
          <a:noFill/>
          <a:ln>
            <a:noFill/>
          </a:ln>
        </p:spPr>
      </p:pic>
      <p:pic>
        <p:nvPicPr>
          <p:cNvPr id="243" name="Google Shape;243;p40"/>
          <p:cNvPicPr preferRelativeResize="0"/>
          <p:nvPr/>
        </p:nvPicPr>
        <p:blipFill>
          <a:blip r:embed="rId6">
            <a:alphaModFix/>
          </a:blip>
          <a:stretch>
            <a:fillRect/>
          </a:stretch>
        </p:blipFill>
        <p:spPr>
          <a:xfrm>
            <a:off x="4666100" y="723775"/>
            <a:ext cx="4219525" cy="4050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23075" y="0"/>
            <a:ext cx="8520600" cy="7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a:t>          </a:t>
            </a:r>
            <a:r>
              <a:rPr lang="lt" sz="3000" b="1">
                <a:latin typeface="Times New Roman"/>
                <a:ea typeface="Times New Roman"/>
                <a:cs typeface="Times New Roman"/>
                <a:sym typeface="Times New Roman"/>
              </a:rPr>
              <a:t>ATLIK STEBĖJIMĄ IR UŽRAŠYK  </a:t>
            </a:r>
            <a:r>
              <a:rPr lang="lt" b="1"/>
              <a:t> </a:t>
            </a:r>
            <a:endParaRPr b="1"/>
          </a:p>
        </p:txBody>
      </p:sp>
      <p:sp>
        <p:nvSpPr>
          <p:cNvPr id="249" name="Google Shape;249;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lt" sz="2400" b="1">
                <a:solidFill>
                  <a:schemeClr val="dk1"/>
                </a:solidFill>
                <a:latin typeface="Times New Roman"/>
                <a:ea typeface="Times New Roman"/>
                <a:cs typeface="Times New Roman"/>
                <a:sym typeface="Times New Roman"/>
              </a:rPr>
              <a:t>KOKIŲ IR  KIEK TRANSPORTO PRIEMONIŲ   PASTEBĖJAI  ŽIŪRĖDAMAS                      5 MINUTES                                                  PER LANGĄ.</a:t>
            </a:r>
            <a:endParaRPr sz="2400" b="1">
              <a:solidFill>
                <a:schemeClr val="dk1"/>
              </a:solidFill>
              <a:latin typeface="Times New Roman"/>
              <a:ea typeface="Times New Roman"/>
              <a:cs typeface="Times New Roman"/>
              <a:sym typeface="Times New Roman"/>
            </a:endParaRPr>
          </a:p>
          <a:p>
            <a:pPr marL="0" lvl="0" indent="0" algn="l" rtl="0">
              <a:spcBef>
                <a:spcPts val="1200"/>
              </a:spcBef>
              <a:spcAft>
                <a:spcPts val="1600"/>
              </a:spcAft>
              <a:buNone/>
            </a:pPr>
            <a:endParaRPr sz="2400">
              <a:latin typeface="Times New Roman"/>
              <a:ea typeface="Times New Roman"/>
              <a:cs typeface="Times New Roman"/>
              <a:sym typeface="Times New Roman"/>
            </a:endParaRPr>
          </a:p>
        </p:txBody>
      </p:sp>
      <p:pic>
        <p:nvPicPr>
          <p:cNvPr id="250" name="Google Shape;250;p41"/>
          <p:cNvPicPr preferRelativeResize="0"/>
          <p:nvPr/>
        </p:nvPicPr>
        <p:blipFill>
          <a:blip r:embed="rId3">
            <a:alphaModFix/>
          </a:blip>
          <a:stretch>
            <a:fillRect/>
          </a:stretch>
        </p:blipFill>
        <p:spPr>
          <a:xfrm>
            <a:off x="3618925" y="893175"/>
            <a:ext cx="5374500" cy="409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77000"/>
            <a:ext cx="8520600" cy="13860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3000">
                <a:latin typeface="Times New Roman"/>
                <a:ea typeface="Times New Roman"/>
                <a:cs typeface="Times New Roman"/>
                <a:sym typeface="Times New Roman"/>
              </a:rPr>
              <a:t>           </a:t>
            </a:r>
            <a:r>
              <a:rPr lang="lt" sz="3000" b="1">
                <a:latin typeface="Times New Roman"/>
                <a:ea typeface="Times New Roman"/>
                <a:cs typeface="Times New Roman"/>
                <a:sym typeface="Times New Roman"/>
              </a:rPr>
              <a:t>UŽRAŠYK AUTOMOBILIŲ RŪŠIS, </a:t>
            </a:r>
            <a:endParaRPr sz="3000" b="1">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lt" sz="3000" b="1">
                <a:latin typeface="Times New Roman"/>
                <a:ea typeface="Times New Roman"/>
                <a:cs typeface="Times New Roman"/>
                <a:sym typeface="Times New Roman"/>
              </a:rPr>
              <a:t>             IŠVARDINK UŽRAŠYTAS RAIDES.     </a:t>
            </a:r>
            <a:endParaRPr sz="2400">
              <a:latin typeface="Times New Roman"/>
              <a:ea typeface="Times New Roman"/>
              <a:cs typeface="Times New Roman"/>
              <a:sym typeface="Times New Roman"/>
            </a:endParaRPr>
          </a:p>
        </p:txBody>
      </p:sp>
      <p:pic>
        <p:nvPicPr>
          <p:cNvPr id="66" name="Google Shape;66;p15" descr="A Ą B C Č D E Ę Ė F G H I Į Y J K L M N O P R S Š T U Ų Ū V Z Ž&#10;&#10;Vocals: Lukas Norkūnas" title="ABĖČĖLĖ su traukiniu | Animuota lietuviška abėcėlė | Lietuviškos vaikiškos dainelės">
            <a:hlinkClick r:id="rId3"/>
          </p:cNvPr>
          <p:cNvPicPr preferRelativeResize="0"/>
          <p:nvPr/>
        </p:nvPicPr>
        <p:blipFill>
          <a:blip r:embed="rId4">
            <a:alphaModFix/>
          </a:blip>
          <a:stretch>
            <a:fillRect/>
          </a:stretch>
        </p:blipFill>
        <p:spPr>
          <a:xfrm>
            <a:off x="1647775" y="1308900"/>
            <a:ext cx="5913475" cy="383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65"/>
                                        </p:tgtEl>
                                        <p:attrNameLst>
                                          <p:attrName>ppt_w</p:attrName>
                                        </p:attrNameLst>
                                      </p:cBhvr>
                                      <p:tavLst>
                                        <p:tav tm="0">
                                          <p:val>
                                            <p:strVal val="#ppt_w"/>
                                          </p:val>
                                        </p:tav>
                                        <p:tav tm="100000">
                                          <p:val>
                                            <p:strVal val="0"/>
                                          </p:val>
                                        </p:tav>
                                      </p:tavLst>
                                    </p:anim>
                                    <p:anim calcmode="lin" valueType="num">
                                      <p:cBhvr additive="base">
                                        <p:cTn id="7" dur="1000"/>
                                        <p:tgtEl>
                                          <p:spTgt spid="65"/>
                                        </p:tgtEl>
                                        <p:attrNameLst>
                                          <p:attrName>ppt_h</p:attrName>
                                        </p:attrNameLst>
                                      </p:cBhvr>
                                      <p:tavLst>
                                        <p:tav tm="0">
                                          <p:val>
                                            <p:strVal val="#ppt_h"/>
                                          </p:val>
                                        </p:tav>
                                        <p:tav tm="100000">
                                          <p:val>
                                            <p:strVal val="0"/>
                                          </p:val>
                                        </p:tav>
                                      </p:tavLst>
                                    </p:anim>
                                    <p:set>
                                      <p:cBhvr>
                                        <p:cTn id="8" dur="1" fill="hold">
                                          <p:stCondLst>
                                            <p:cond delay="100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123200" y="0"/>
            <a:ext cx="9020700" cy="7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2400" b="1">
                <a:latin typeface="Times New Roman"/>
                <a:ea typeface="Times New Roman"/>
                <a:cs typeface="Times New Roman"/>
                <a:sym typeface="Times New Roman"/>
              </a:rPr>
              <a:t>KOKIA TRANSPORTO PRIEMONĖ KOKIU KELIU VAŽIUOJA</a:t>
            </a:r>
            <a:endParaRPr sz="2400" b="1">
              <a:latin typeface="Times New Roman"/>
              <a:ea typeface="Times New Roman"/>
              <a:cs typeface="Times New Roman"/>
              <a:sym typeface="Times New Roman"/>
            </a:endParaRPr>
          </a:p>
          <a:p>
            <a:pPr marL="0" lvl="0" indent="0" algn="l" rtl="0">
              <a:spcBef>
                <a:spcPts val="0"/>
              </a:spcBef>
              <a:spcAft>
                <a:spcPts val="0"/>
              </a:spcAft>
              <a:buNone/>
            </a:pPr>
            <a:r>
              <a:rPr lang="lt" sz="3000" b="1">
                <a:latin typeface="Times New Roman"/>
                <a:ea typeface="Times New Roman"/>
                <a:cs typeface="Times New Roman"/>
                <a:sym typeface="Times New Roman"/>
              </a:rPr>
              <a:t>  </a:t>
            </a:r>
            <a:r>
              <a:rPr lang="lt" b="1"/>
              <a:t> </a:t>
            </a:r>
            <a:endParaRPr b="1"/>
          </a:p>
        </p:txBody>
      </p:sp>
      <p:sp>
        <p:nvSpPr>
          <p:cNvPr id="256" name="Google Shape;256;p42"/>
          <p:cNvSpPr txBox="1">
            <a:spLocks noGrp="1"/>
          </p:cNvSpPr>
          <p:nvPr>
            <p:ph type="body" idx="1"/>
          </p:nvPr>
        </p:nvSpPr>
        <p:spPr>
          <a:xfrm>
            <a:off x="323075" y="1198675"/>
            <a:ext cx="39999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dk1"/>
              </a:solidFill>
              <a:latin typeface="Times New Roman"/>
              <a:ea typeface="Times New Roman"/>
              <a:cs typeface="Times New Roman"/>
              <a:sym typeface="Times New Roman"/>
            </a:endParaRPr>
          </a:p>
          <a:p>
            <a:pPr marL="0" lvl="0" indent="0" algn="l" rtl="0">
              <a:spcBef>
                <a:spcPts val="1200"/>
              </a:spcBef>
              <a:spcAft>
                <a:spcPts val="1600"/>
              </a:spcAft>
              <a:buNone/>
            </a:pPr>
            <a:r>
              <a:rPr lang="lt"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p:txBody>
      </p:sp>
      <p:pic>
        <p:nvPicPr>
          <p:cNvPr id="257" name="Google Shape;257;p42"/>
          <p:cNvPicPr preferRelativeResize="0"/>
          <p:nvPr/>
        </p:nvPicPr>
        <p:blipFill>
          <a:blip r:embed="rId3">
            <a:alphaModFix/>
          </a:blip>
          <a:stretch>
            <a:fillRect/>
          </a:stretch>
        </p:blipFill>
        <p:spPr>
          <a:xfrm>
            <a:off x="323075" y="723900"/>
            <a:ext cx="3896450" cy="4197275"/>
          </a:xfrm>
          <a:prstGeom prst="rect">
            <a:avLst/>
          </a:prstGeom>
          <a:noFill/>
          <a:ln>
            <a:noFill/>
          </a:ln>
        </p:spPr>
      </p:pic>
      <p:pic>
        <p:nvPicPr>
          <p:cNvPr id="258" name="Google Shape;258;p42"/>
          <p:cNvPicPr preferRelativeResize="0"/>
          <p:nvPr/>
        </p:nvPicPr>
        <p:blipFill>
          <a:blip r:embed="rId4">
            <a:alphaModFix/>
          </a:blip>
          <a:stretch>
            <a:fillRect/>
          </a:stretch>
        </p:blipFill>
        <p:spPr>
          <a:xfrm>
            <a:off x="4758500" y="659025"/>
            <a:ext cx="4111725" cy="4262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123200" y="-200200"/>
            <a:ext cx="9020700" cy="9240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700">
                <a:latin typeface="Times New Roman"/>
                <a:ea typeface="Times New Roman"/>
                <a:cs typeface="Times New Roman"/>
                <a:sym typeface="Times New Roman"/>
              </a:rPr>
              <a:t>      </a:t>
            </a:r>
            <a:r>
              <a:rPr lang="lt" sz="3000" b="1">
                <a:latin typeface="Times New Roman"/>
                <a:ea typeface="Times New Roman"/>
                <a:cs typeface="Times New Roman"/>
                <a:sym typeface="Times New Roman"/>
              </a:rPr>
              <a:t>KAS KOKIĄ TRANSPORTO PRIEMONĘ VALDO</a:t>
            </a:r>
            <a:endParaRPr sz="3000" b="1">
              <a:latin typeface="Times New Roman"/>
              <a:ea typeface="Times New Roman"/>
              <a:cs typeface="Times New Roman"/>
              <a:sym typeface="Times New Roman"/>
            </a:endParaRPr>
          </a:p>
          <a:p>
            <a:pPr marL="0" lvl="0" indent="0" algn="l" rtl="0">
              <a:spcBef>
                <a:spcPts val="1200"/>
              </a:spcBef>
              <a:spcAft>
                <a:spcPts val="0"/>
              </a:spcAft>
              <a:buNone/>
            </a:pPr>
            <a:endParaRPr sz="2400" b="1">
              <a:latin typeface="Times New Roman"/>
              <a:ea typeface="Times New Roman"/>
              <a:cs typeface="Times New Roman"/>
              <a:sym typeface="Times New Roman"/>
            </a:endParaRPr>
          </a:p>
          <a:p>
            <a:pPr marL="0" lvl="0" indent="0" algn="l" rtl="0">
              <a:spcBef>
                <a:spcPts val="0"/>
              </a:spcBef>
              <a:spcAft>
                <a:spcPts val="0"/>
              </a:spcAft>
              <a:buNone/>
            </a:pPr>
            <a:r>
              <a:rPr lang="lt" sz="3000" b="1">
                <a:latin typeface="Times New Roman"/>
                <a:ea typeface="Times New Roman"/>
                <a:cs typeface="Times New Roman"/>
                <a:sym typeface="Times New Roman"/>
              </a:rPr>
              <a:t>  </a:t>
            </a:r>
            <a:r>
              <a:rPr lang="lt" b="1"/>
              <a:t> </a:t>
            </a:r>
            <a:endParaRPr b="1"/>
          </a:p>
        </p:txBody>
      </p:sp>
      <p:sp>
        <p:nvSpPr>
          <p:cNvPr id="264" name="Google Shape;264;p43"/>
          <p:cNvSpPr txBox="1">
            <a:spLocks noGrp="1"/>
          </p:cNvSpPr>
          <p:nvPr>
            <p:ph type="body" idx="1"/>
          </p:nvPr>
        </p:nvSpPr>
        <p:spPr>
          <a:xfrm>
            <a:off x="323075" y="1198675"/>
            <a:ext cx="39999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dk1"/>
              </a:solidFill>
              <a:latin typeface="Times New Roman"/>
              <a:ea typeface="Times New Roman"/>
              <a:cs typeface="Times New Roman"/>
              <a:sym typeface="Times New Roman"/>
            </a:endParaRPr>
          </a:p>
          <a:p>
            <a:pPr marL="0" lvl="0" indent="0" algn="l" rtl="0">
              <a:spcBef>
                <a:spcPts val="1200"/>
              </a:spcBef>
              <a:spcAft>
                <a:spcPts val="1600"/>
              </a:spcAft>
              <a:buNone/>
            </a:pPr>
            <a:r>
              <a:rPr lang="lt"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p:txBody>
      </p:sp>
      <p:pic>
        <p:nvPicPr>
          <p:cNvPr id="265" name="Google Shape;265;p43"/>
          <p:cNvPicPr preferRelativeResize="0"/>
          <p:nvPr/>
        </p:nvPicPr>
        <p:blipFill>
          <a:blip r:embed="rId3">
            <a:alphaModFix/>
          </a:blip>
          <a:stretch>
            <a:fillRect/>
          </a:stretch>
        </p:blipFill>
        <p:spPr>
          <a:xfrm>
            <a:off x="323075" y="642950"/>
            <a:ext cx="3834850" cy="4155025"/>
          </a:xfrm>
          <a:prstGeom prst="rect">
            <a:avLst/>
          </a:prstGeom>
          <a:noFill/>
          <a:ln>
            <a:noFill/>
          </a:ln>
        </p:spPr>
      </p:pic>
      <p:pic>
        <p:nvPicPr>
          <p:cNvPr id="266" name="Google Shape;266;p43"/>
          <p:cNvPicPr preferRelativeResize="0"/>
          <p:nvPr/>
        </p:nvPicPr>
        <p:blipFill>
          <a:blip r:embed="rId4">
            <a:alphaModFix/>
          </a:blip>
          <a:stretch>
            <a:fillRect/>
          </a:stretch>
        </p:blipFill>
        <p:spPr>
          <a:xfrm>
            <a:off x="4943300" y="642950"/>
            <a:ext cx="3449525" cy="4090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0"/>
        <p:cNvGrpSpPr/>
        <p:nvPr/>
      </p:nvGrpSpPr>
      <p:grpSpPr>
        <a:xfrm>
          <a:off x="0" y="0"/>
          <a:ext cx="0" cy="0"/>
          <a:chOff x="0" y="0"/>
          <a:chExt cx="0" cy="0"/>
        </a:xfrm>
      </p:grpSpPr>
      <p:sp>
        <p:nvSpPr>
          <p:cNvPr id="271" name="Google Shape;271;p44"/>
          <p:cNvSpPr txBox="1">
            <a:spLocks noGrp="1"/>
          </p:cNvSpPr>
          <p:nvPr>
            <p:ph type="body" idx="1"/>
          </p:nvPr>
        </p:nvSpPr>
        <p:spPr>
          <a:xfrm>
            <a:off x="169400" y="246400"/>
            <a:ext cx="4402500" cy="5028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Clr>
                <a:schemeClr val="dk1"/>
              </a:buClr>
              <a:buSzPts val="1100"/>
              <a:buFont typeface="Arial"/>
              <a:buNone/>
            </a:pPr>
            <a:endParaRPr>
              <a:solidFill>
                <a:schemeClr val="lt1"/>
              </a:solidFill>
            </a:endParaRPr>
          </a:p>
        </p:txBody>
      </p:sp>
      <p:sp>
        <p:nvSpPr>
          <p:cNvPr id="272" name="Google Shape;272;p44"/>
          <p:cNvSpPr txBox="1">
            <a:spLocks noGrp="1"/>
          </p:cNvSpPr>
          <p:nvPr>
            <p:ph type="body" idx="2"/>
          </p:nvPr>
        </p:nvSpPr>
        <p:spPr>
          <a:xfrm>
            <a:off x="169400" y="147250"/>
            <a:ext cx="8901300" cy="4965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1800" b="1">
              <a:solidFill>
                <a:srgbClr val="0000FF"/>
              </a:solidFill>
              <a:latin typeface="Times New Roman"/>
              <a:ea typeface="Times New Roman"/>
              <a:cs typeface="Times New Roman"/>
              <a:sym typeface="Times New Roman"/>
            </a:endParaRPr>
          </a:p>
          <a:p>
            <a:pPr marL="0" lvl="0" indent="0" algn="l" rtl="0">
              <a:spcBef>
                <a:spcPts val="1200"/>
              </a:spcBef>
              <a:spcAft>
                <a:spcPts val="0"/>
              </a:spcAft>
              <a:buNone/>
            </a:pPr>
            <a:endParaRPr sz="1800" b="1">
              <a:solidFill>
                <a:srgbClr val="0000FF"/>
              </a:solidFill>
              <a:latin typeface="Times New Roman"/>
              <a:ea typeface="Times New Roman"/>
              <a:cs typeface="Times New Roman"/>
              <a:sym typeface="Times New Roman"/>
            </a:endParaRPr>
          </a:p>
          <a:p>
            <a:pPr marL="0" lvl="0" indent="0" algn="l" rtl="0">
              <a:spcBef>
                <a:spcPts val="1200"/>
              </a:spcBef>
              <a:spcAft>
                <a:spcPts val="0"/>
              </a:spcAft>
              <a:buNone/>
            </a:pPr>
            <a:endParaRPr sz="1800" b="1">
              <a:solidFill>
                <a:srgbClr val="0000FF"/>
              </a:solidFill>
              <a:latin typeface="Times New Roman"/>
              <a:ea typeface="Times New Roman"/>
              <a:cs typeface="Times New Roman"/>
              <a:sym typeface="Times New Roman"/>
            </a:endParaRPr>
          </a:p>
          <a:p>
            <a:pPr marL="0" lvl="0" indent="0" algn="l" rtl="0">
              <a:spcBef>
                <a:spcPts val="1200"/>
              </a:spcBef>
              <a:spcAft>
                <a:spcPts val="0"/>
              </a:spcAft>
              <a:buNone/>
            </a:pPr>
            <a:endParaRPr sz="1800" b="1">
              <a:solidFill>
                <a:srgbClr val="0000FF"/>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rgbClr val="0000FF"/>
                </a:solidFill>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SU ŠEIMOS NARIAIS  ŽAIS JUDRIUS ŽAIDIMUS:  *„AUTOMOBILIS SU PULTELIU“                                                   *„AŠ KELIAUJU“                                                                  *,,SKRENDA, NESKRENDA“.</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JUDĖS IR PATIRS JUDĖJIMO DŽIAUGSMĄ. </a:t>
            </a:r>
            <a:endParaRPr sz="2400">
              <a:solidFill>
                <a:schemeClr val="lt1"/>
              </a:solidFill>
            </a:endParaRPr>
          </a:p>
          <a:p>
            <a:pPr marL="0" lvl="0" indent="0" algn="l" rtl="0">
              <a:spcBef>
                <a:spcPts val="1200"/>
              </a:spcBef>
              <a:spcAft>
                <a:spcPts val="1600"/>
              </a:spcAft>
              <a:buNone/>
            </a:pPr>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p45"/>
          <p:cNvSpPr txBox="1">
            <a:spLocks noGrp="1"/>
          </p:cNvSpPr>
          <p:nvPr>
            <p:ph type="body" idx="1"/>
          </p:nvPr>
        </p:nvSpPr>
        <p:spPr>
          <a:xfrm>
            <a:off x="1139575" y="1641025"/>
            <a:ext cx="3432300" cy="3634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None/>
            </a:pPr>
            <a:endParaRPr>
              <a:solidFill>
                <a:schemeClr val="lt1"/>
              </a:solidFill>
            </a:endParaRPr>
          </a:p>
        </p:txBody>
      </p:sp>
      <p:sp>
        <p:nvSpPr>
          <p:cNvPr id="278" name="Google Shape;278;p45"/>
          <p:cNvSpPr txBox="1">
            <a:spLocks noGrp="1"/>
          </p:cNvSpPr>
          <p:nvPr>
            <p:ph type="body" idx="2"/>
          </p:nvPr>
        </p:nvSpPr>
        <p:spPr>
          <a:xfrm>
            <a:off x="92400" y="455250"/>
            <a:ext cx="4479600" cy="48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chemeClr val="lt1"/>
              </a:solidFill>
              <a:latin typeface="Times New Roman"/>
              <a:ea typeface="Times New Roman"/>
              <a:cs typeface="Times New Roman"/>
              <a:sym typeface="Times New Roman"/>
            </a:endParaRPr>
          </a:p>
          <a:p>
            <a:pPr marL="0" lvl="0" indent="0" algn="l" rtl="0">
              <a:spcBef>
                <a:spcPts val="1600"/>
              </a:spcBef>
              <a:spcAft>
                <a:spcPts val="0"/>
              </a:spcAft>
              <a:buNone/>
            </a:pPr>
            <a:r>
              <a:rPr lang="lt" sz="3000" b="1">
                <a:solidFill>
                  <a:schemeClr val="lt1"/>
                </a:solidFill>
                <a:latin typeface="Times New Roman"/>
                <a:ea typeface="Times New Roman"/>
                <a:cs typeface="Times New Roman"/>
                <a:sym typeface="Times New Roman"/>
              </a:rPr>
              <a:t>SMAGUS  ŠOKIS </a:t>
            </a:r>
            <a:endParaRPr sz="3000" b="1">
              <a:solidFill>
                <a:schemeClr val="lt1"/>
              </a:solidFill>
              <a:latin typeface="Times New Roman"/>
              <a:ea typeface="Times New Roman"/>
              <a:cs typeface="Times New Roman"/>
              <a:sym typeface="Times New Roman"/>
            </a:endParaRPr>
          </a:p>
          <a:p>
            <a:pPr marL="0" lvl="0" indent="0" algn="l" rtl="0">
              <a:spcBef>
                <a:spcPts val="1600"/>
              </a:spcBef>
              <a:spcAft>
                <a:spcPts val="1600"/>
              </a:spcAft>
              <a:buNone/>
            </a:pPr>
            <a:r>
              <a:rPr lang="lt" sz="3000" b="1">
                <a:solidFill>
                  <a:schemeClr val="lt1"/>
                </a:solidFill>
                <a:latin typeface="Times New Roman"/>
                <a:ea typeface="Times New Roman"/>
                <a:cs typeface="Times New Roman"/>
                <a:sym typeface="Times New Roman"/>
              </a:rPr>
              <a:t>APIE POLICIJOS MAŠINĄ</a:t>
            </a:r>
            <a:endParaRPr sz="3000" b="1">
              <a:solidFill>
                <a:schemeClr val="lt1"/>
              </a:solidFill>
              <a:latin typeface="Times New Roman"/>
              <a:ea typeface="Times New Roman"/>
              <a:cs typeface="Times New Roman"/>
              <a:sym typeface="Times New Roman"/>
            </a:endParaRPr>
          </a:p>
        </p:txBody>
      </p:sp>
      <p:pic>
        <p:nvPicPr>
          <p:cNvPr id="279" name="Google Shape;279;p45" descr="#StayHome #StayHomeWithMe&#10;❤️Weekly plan to help kids Sing, Play, Learn at Home!❤️&#10;Click the link and get your printable coloring pages and paper-dolls for ❣️FREE!❣️&#10;➡ https://www.pinkfong.com/singplaylearnathome/&#10;&#10;Subscribe and watch new videos uploaded every week.&#10;★ YouTube Channel: http://www.youtube.com/Pinkfong Eee-ooh, eee-ooh! Make way for brave police officers!&#10;Let's all dance to the fun beat of Police Car song together!&#10;&#10;You're watching 'Police Car Dance', a fun kids dance along series created by Pinkfong!&#10;&#10;----&#10;★ Lyrics&#10;&#10;“A situation! A situation!”&#10;&#10;Yo ee yo ee ho! &#10;Yo ee yo ee hey! &#10;Yo ee yo ee ho ho! &#10;Yo ee yo ee hey! &#10;“Let’s move!”&#10;&#10;Eee-ooh, eee-ooh.&#10;Our brave Police Car!&#10;Rushes to the rescue &#10;when we need help.&#10;Oh, there he is! &#10;“Freeze! You’re under arrest.”&#10;Eee-ooh, eee-ooh.&#10;Super brave Police Car! &#10;&#10;Yo ee yo ee ho! &#10;Yo ee yo ee hey! &#10;Yo ee yo ee ho ho! &#10;Yo ee yo ee hey!&#10;&#10;Eee-ooh, eee-ooh.&#10;Our kind Police Car!&#10;Rushes to the rescue &#10;when we need help.&#10;Oh, my poor child, &#10;“Don’t cry. Let’s go home.”&#10;Eee-ooh, eee-ooh.&#10;Super kind Police Car!&#10;&#10;Yo ee yo ee ho! &#10;Yo ee yo ee hey! &#10;Yo ee yo ee ho ho! &#10;Yo ee yo ee hey! &#10;“You’re safe!”&#10;Yo ee yo ee ho! &#10;Yo ee yo ee hey! &#10;Yo ee yo ee ho ho! &#10;Yo ee yo ee hey!&#10;&#10;&#10;Arranged by pinkfong, KizCastle &#10;&#10;----&#10;Subscribe to Pinkfong's YouTube channel for hundreds of kids' favorite songs and stories, including phonics songs, nursery rhymes, bedtime lullabies, children's classics, fairy tales and more!&#10;&#10;Pinkfong! no. 1 kids' app chosen by 100 million children worldwide&#10;★ Best Kids Songs &amp; Stories [Free Download]: http://i.sstudy.kr/L/591/des/&#10;&#10;Enjoy educational songs and stories for preschool kids created by the experts in children's education.&#10;&#10;Follow us on Facebook for new updates and free promotions.&#10;★ Facebook: https://www.facebook.com/pinkfong.official &#10;★ Instagram: https://instagram.com/pinkfong.official &#10;★ Twitter: https://twitter.com/pinkfong_usa&#10;★ Website:  https://www.pinkfong.com&#10;★ Official Merch Store: https://www.amazon.com/pinkfong&#10;&#10;Copyright © 2018 Smart Study Co., Ltd. All Rights Reserved.&#10;#carsong #dancealong #kidsdance&#10;BGM: Pinkfong, KizCastle" title="Police Car Dance | Dance Along | Pinkfong Songs for Children">
            <a:hlinkClick r:id="rId4"/>
          </p:cNvPr>
          <p:cNvPicPr preferRelativeResize="0"/>
          <p:nvPr/>
        </p:nvPicPr>
        <p:blipFill>
          <a:blip r:embed="rId5">
            <a:alphaModFix/>
          </a:blip>
          <a:stretch>
            <a:fillRect/>
          </a:stretch>
        </p:blipFill>
        <p:spPr>
          <a:xfrm>
            <a:off x="4311925" y="152400"/>
            <a:ext cx="4897100" cy="4991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p46"/>
          <p:cNvSpPr txBox="1">
            <a:spLocks noGrp="1"/>
          </p:cNvSpPr>
          <p:nvPr>
            <p:ph type="body" idx="1"/>
          </p:nvPr>
        </p:nvSpPr>
        <p:spPr>
          <a:xfrm>
            <a:off x="1139575" y="1641025"/>
            <a:ext cx="3432300" cy="3634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None/>
            </a:pPr>
            <a:endParaRPr>
              <a:solidFill>
                <a:schemeClr val="lt1"/>
              </a:solidFill>
            </a:endParaRPr>
          </a:p>
        </p:txBody>
      </p:sp>
      <p:sp>
        <p:nvSpPr>
          <p:cNvPr id="285" name="Google Shape;285;p46"/>
          <p:cNvSpPr txBox="1">
            <a:spLocks noGrp="1"/>
          </p:cNvSpPr>
          <p:nvPr>
            <p:ph type="body" idx="2"/>
          </p:nvPr>
        </p:nvSpPr>
        <p:spPr>
          <a:xfrm>
            <a:off x="0" y="0"/>
            <a:ext cx="4571700" cy="443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 KARTU SU ŠEIMOS NARIAIS KURK AUTOMOBILIUKŲ MODELIUS,                                            JUOS IŠBANDK LENKTYNIAUDAMI TARPUSAVYJE. </a:t>
            </a:r>
            <a:endParaRPr sz="2400" b="1">
              <a:solidFill>
                <a:srgbClr val="000000"/>
              </a:solidFill>
              <a:latin typeface="Times New Roman"/>
              <a:ea typeface="Times New Roman"/>
              <a:cs typeface="Times New Roman"/>
              <a:sym typeface="Times New Roman"/>
            </a:endParaRPr>
          </a:p>
          <a:p>
            <a:pPr marL="0" lvl="0" indent="0" algn="l" rtl="0">
              <a:spcBef>
                <a:spcPts val="1200"/>
              </a:spcBef>
              <a:spcAft>
                <a:spcPts val="1600"/>
              </a:spcAft>
              <a:buNone/>
            </a:pPr>
            <a:endParaRPr sz="2400" b="1">
              <a:solidFill>
                <a:schemeClr val="lt1"/>
              </a:solidFill>
              <a:latin typeface="Times New Roman"/>
              <a:ea typeface="Times New Roman"/>
              <a:cs typeface="Times New Roman"/>
              <a:sym typeface="Times New Roman"/>
            </a:endParaRPr>
          </a:p>
        </p:txBody>
      </p:sp>
      <p:pic>
        <p:nvPicPr>
          <p:cNvPr id="286" name="Google Shape;286;p46"/>
          <p:cNvPicPr preferRelativeResize="0"/>
          <p:nvPr/>
        </p:nvPicPr>
        <p:blipFill>
          <a:blip r:embed="rId4">
            <a:alphaModFix/>
          </a:blip>
          <a:stretch>
            <a:fillRect/>
          </a:stretch>
        </p:blipFill>
        <p:spPr>
          <a:xfrm>
            <a:off x="4358125" y="152400"/>
            <a:ext cx="4679550" cy="4729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sp>
        <p:nvSpPr>
          <p:cNvPr id="291" name="Google Shape;291;p47"/>
          <p:cNvSpPr txBox="1">
            <a:spLocks noGrp="1"/>
          </p:cNvSpPr>
          <p:nvPr>
            <p:ph type="body" idx="1"/>
          </p:nvPr>
        </p:nvSpPr>
        <p:spPr>
          <a:xfrm>
            <a:off x="1139575" y="1641025"/>
            <a:ext cx="3432300" cy="3634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None/>
            </a:pPr>
            <a:endParaRPr>
              <a:solidFill>
                <a:schemeClr val="lt1"/>
              </a:solidFill>
            </a:endParaRPr>
          </a:p>
        </p:txBody>
      </p:sp>
      <p:sp>
        <p:nvSpPr>
          <p:cNvPr id="292" name="Google Shape;292;p47"/>
          <p:cNvSpPr txBox="1">
            <a:spLocks noGrp="1"/>
          </p:cNvSpPr>
          <p:nvPr>
            <p:ph type="body" idx="2"/>
          </p:nvPr>
        </p:nvSpPr>
        <p:spPr>
          <a:xfrm>
            <a:off x="25" y="0"/>
            <a:ext cx="4358100" cy="4435200"/>
          </a:xfrm>
          <a:prstGeom prst="rect">
            <a:avLst/>
          </a:prstGeom>
        </p:spPr>
        <p:txBody>
          <a:bodyPr spcFirstLastPara="1" wrap="square" lIns="91425" tIns="91425" rIns="91425" bIns="91425" anchor="t" anchorCtr="0">
            <a:noAutofit/>
          </a:bodyPr>
          <a:lstStyle/>
          <a:p>
            <a:pPr marL="0" lvl="0" indent="0" algn="l" rtl="0">
              <a:spcBef>
                <a:spcPts val="2400"/>
              </a:spcBef>
              <a:spcAft>
                <a:spcPts val="0"/>
              </a:spcAft>
              <a:buNone/>
            </a:pPr>
            <a:endParaRPr sz="3000" b="1">
              <a:solidFill>
                <a:schemeClr val="dk1"/>
              </a:solidFill>
              <a:highlight>
                <a:srgbClr val="F9F9F9"/>
              </a:highlight>
              <a:latin typeface="Times New Roman"/>
              <a:ea typeface="Times New Roman"/>
              <a:cs typeface="Times New Roman"/>
              <a:sym typeface="Times New Roman"/>
            </a:endParaRPr>
          </a:p>
          <a:p>
            <a:pPr marL="0" lvl="0" indent="0" algn="l" rtl="0">
              <a:spcBef>
                <a:spcPts val="2400"/>
              </a:spcBef>
              <a:spcAft>
                <a:spcPts val="0"/>
              </a:spcAft>
              <a:buClr>
                <a:schemeClr val="dk1"/>
              </a:buClr>
              <a:buSzPts val="1100"/>
              <a:buFont typeface="Arial"/>
              <a:buNone/>
            </a:pPr>
            <a:r>
              <a:rPr lang="lt" sz="3000" b="1">
                <a:solidFill>
                  <a:schemeClr val="dk1"/>
                </a:solidFill>
                <a:latin typeface="Times New Roman"/>
                <a:ea typeface="Times New Roman"/>
                <a:cs typeface="Times New Roman"/>
                <a:sym typeface="Times New Roman"/>
              </a:rPr>
              <a:t>ANIMACINIS FILMUKAS  ,,LIOLEKAS IR BOLEKAS. KARTINGAI”</a:t>
            </a:r>
            <a:endParaRPr sz="3000" b="1">
              <a:solidFill>
                <a:schemeClr val="dk1"/>
              </a:solidFill>
              <a:latin typeface="Times New Roman"/>
              <a:ea typeface="Times New Roman"/>
              <a:cs typeface="Times New Roman"/>
              <a:sym typeface="Times New Roman"/>
            </a:endParaRPr>
          </a:p>
        </p:txBody>
      </p:sp>
      <p:pic>
        <p:nvPicPr>
          <p:cNvPr id="293" name="Google Shape;293;p47" descr="Daugiau senosios animacijos galite rasti adresu: http://www.pasakos.lt/senoji-animacija/." title="Liolekas ir Bolekas. Kartingai">
            <a:hlinkClick r:id="rId4"/>
          </p:cNvPr>
          <p:cNvPicPr preferRelativeResize="0"/>
          <p:nvPr/>
        </p:nvPicPr>
        <p:blipFill>
          <a:blip r:embed="rId5">
            <a:alphaModFix/>
          </a:blip>
          <a:stretch>
            <a:fillRect/>
          </a:stretch>
        </p:blipFill>
        <p:spPr>
          <a:xfrm>
            <a:off x="3865325" y="152400"/>
            <a:ext cx="5126275" cy="4922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Google Shape;298;p48"/>
          <p:cNvSpPr txBox="1">
            <a:spLocks noGrp="1"/>
          </p:cNvSpPr>
          <p:nvPr>
            <p:ph type="body" idx="1"/>
          </p:nvPr>
        </p:nvSpPr>
        <p:spPr>
          <a:xfrm>
            <a:off x="1139575" y="1641025"/>
            <a:ext cx="3432300" cy="3634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None/>
            </a:pPr>
            <a:endParaRPr>
              <a:solidFill>
                <a:schemeClr val="lt1"/>
              </a:solidFill>
            </a:endParaRPr>
          </a:p>
        </p:txBody>
      </p:sp>
      <p:sp>
        <p:nvSpPr>
          <p:cNvPr id="299" name="Google Shape;299;p48"/>
          <p:cNvSpPr txBox="1">
            <a:spLocks noGrp="1"/>
          </p:cNvSpPr>
          <p:nvPr>
            <p:ph type="body" idx="2"/>
          </p:nvPr>
        </p:nvSpPr>
        <p:spPr>
          <a:xfrm>
            <a:off x="25" y="908575"/>
            <a:ext cx="4358100" cy="4142400"/>
          </a:xfrm>
          <a:prstGeom prst="rect">
            <a:avLst/>
          </a:prstGeom>
        </p:spPr>
        <p:txBody>
          <a:bodyPr spcFirstLastPara="1" wrap="square" lIns="91425" tIns="91425" rIns="91425" bIns="91425" anchor="t" anchorCtr="0">
            <a:noAutofit/>
          </a:bodyPr>
          <a:lstStyle/>
          <a:p>
            <a:pPr marL="0" lvl="0" indent="0" algn="l" rtl="0">
              <a:spcBef>
                <a:spcPts val="2400"/>
              </a:spcBef>
              <a:spcAft>
                <a:spcPts val="0"/>
              </a:spcAft>
              <a:buNone/>
            </a:pPr>
            <a:endParaRPr sz="3000" b="1">
              <a:solidFill>
                <a:schemeClr val="dk1"/>
              </a:solidFill>
              <a:highlight>
                <a:srgbClr val="F9F9F9"/>
              </a:highlight>
              <a:latin typeface="Times New Roman"/>
              <a:ea typeface="Times New Roman"/>
              <a:cs typeface="Times New Roman"/>
              <a:sym typeface="Times New Roman"/>
            </a:endParaRPr>
          </a:p>
          <a:p>
            <a:pPr marL="0" lvl="0" indent="0" algn="l" rtl="0">
              <a:spcBef>
                <a:spcPts val="2400"/>
              </a:spcBef>
              <a:spcAft>
                <a:spcPts val="0"/>
              </a:spcAft>
              <a:buNone/>
            </a:pPr>
            <a:endParaRPr sz="3000" b="1">
              <a:solidFill>
                <a:schemeClr val="dk1"/>
              </a:solidFill>
              <a:highlight>
                <a:srgbClr val="F9F9F9"/>
              </a:highlight>
              <a:latin typeface="Times New Roman"/>
              <a:ea typeface="Times New Roman"/>
              <a:cs typeface="Times New Roman"/>
              <a:sym typeface="Times New Roman"/>
            </a:endParaRPr>
          </a:p>
        </p:txBody>
      </p:sp>
      <p:sp>
        <p:nvSpPr>
          <p:cNvPr id="300" name="Google Shape;300;p48"/>
          <p:cNvSpPr txBox="1"/>
          <p:nvPr/>
        </p:nvSpPr>
        <p:spPr>
          <a:xfrm>
            <a:off x="0" y="-154000"/>
            <a:ext cx="9070500" cy="73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lt" sz="1200" b="1">
                <a:solidFill>
                  <a:schemeClr val="dk1"/>
                </a:solidFill>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PASIKLAUSYK  IR PABANDYK KARTU PADAINUOTI .</a:t>
            </a:r>
            <a:endParaRPr sz="2400" b="1">
              <a:solidFill>
                <a:schemeClr val="lt1"/>
              </a:solidFill>
              <a:latin typeface="Times New Roman"/>
              <a:ea typeface="Times New Roman"/>
              <a:cs typeface="Times New Roman"/>
              <a:sym typeface="Times New Roman"/>
            </a:endParaRPr>
          </a:p>
        </p:txBody>
      </p:sp>
      <p:pic>
        <p:nvPicPr>
          <p:cNvPr id="301" name="Google Shape;301;p48" descr="Dainele apie spalvota garveziuka" title="spalvotas garveziukas HD">
            <a:hlinkClick r:id="rId4"/>
          </p:cNvPr>
          <p:cNvPicPr preferRelativeResize="0"/>
          <p:nvPr/>
        </p:nvPicPr>
        <p:blipFill>
          <a:blip r:embed="rId5">
            <a:alphaModFix/>
          </a:blip>
          <a:stretch>
            <a:fillRect/>
          </a:stretch>
        </p:blipFill>
        <p:spPr>
          <a:xfrm>
            <a:off x="277200" y="763375"/>
            <a:ext cx="4219525" cy="4142400"/>
          </a:xfrm>
          <a:prstGeom prst="rect">
            <a:avLst/>
          </a:prstGeom>
          <a:noFill/>
          <a:ln>
            <a:noFill/>
          </a:ln>
        </p:spPr>
      </p:pic>
      <p:sp>
        <p:nvSpPr>
          <p:cNvPr id="302" name="Google Shape;302;p48"/>
          <p:cNvSpPr txBox="1"/>
          <p:nvPr/>
        </p:nvSpPr>
        <p:spPr>
          <a:xfrm>
            <a:off x="4958700" y="1120875"/>
            <a:ext cx="3927000" cy="35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400"/>
              </a:spcBef>
              <a:spcAft>
                <a:spcPts val="0"/>
              </a:spcAft>
              <a:buNone/>
            </a:pPr>
            <a:r>
              <a:rPr lang="lt" sz="1200" u="sng">
                <a:solidFill>
                  <a:schemeClr val="hlink"/>
                </a:solidFill>
                <a:highlight>
                  <a:srgbClr val="F9F9F9"/>
                </a:highlight>
                <a:hlinkClick r:id="rId6"/>
              </a:rPr>
              <a:t>https://www.youtube.com/watch?v=Z06tkDGAg04</a:t>
            </a:r>
            <a:endParaRPr sz="1200" u="sng">
              <a:solidFill>
                <a:schemeClr val="hlink"/>
              </a:solidFill>
              <a:highlight>
                <a:srgbClr val="F9F9F9"/>
              </a:highlight>
            </a:endParaRPr>
          </a:p>
        </p:txBody>
      </p:sp>
      <p:pic>
        <p:nvPicPr>
          <p:cNvPr id="303" name="Google Shape;303;p48" descr="Muzika: Linksmasis Do - Senos mašinėlės&#10;Foto: Audanta" title="Senos mašinėlės">
            <a:hlinkClick r:id="rId7"/>
          </p:cNvPr>
          <p:cNvPicPr preferRelativeResize="0"/>
          <p:nvPr/>
        </p:nvPicPr>
        <p:blipFill>
          <a:blip r:embed="rId8">
            <a:alphaModFix/>
          </a:blip>
          <a:stretch>
            <a:fillRect/>
          </a:stretch>
        </p:blipFill>
        <p:spPr>
          <a:xfrm>
            <a:off x="4881700" y="701775"/>
            <a:ext cx="4004000" cy="4142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307"/>
        <p:cNvGrpSpPr/>
        <p:nvPr/>
      </p:nvGrpSpPr>
      <p:grpSpPr>
        <a:xfrm>
          <a:off x="0" y="0"/>
          <a:ext cx="0" cy="0"/>
          <a:chOff x="0" y="0"/>
          <a:chExt cx="0" cy="0"/>
        </a:xfrm>
      </p:grpSpPr>
      <p:sp>
        <p:nvSpPr>
          <p:cNvPr id="308" name="Google Shape;308;p49"/>
          <p:cNvSpPr txBox="1">
            <a:spLocks noGrp="1"/>
          </p:cNvSpPr>
          <p:nvPr>
            <p:ph type="title"/>
          </p:nvPr>
        </p:nvSpPr>
        <p:spPr>
          <a:xfrm>
            <a:off x="61600" y="0"/>
            <a:ext cx="9082500" cy="1017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1800" b="1">
                <a:solidFill>
                  <a:schemeClr val="lt1"/>
                </a:solidFill>
                <a:latin typeface="Times New Roman"/>
                <a:ea typeface="Times New Roman"/>
                <a:cs typeface="Times New Roman"/>
                <a:sym typeface="Times New Roman"/>
              </a:rPr>
              <a:t>KŪRYBIŠKAI PIEŠ, LIPDYS, KURS ĮVAIRIOMIS TECHNIKOMIS TRANSPORTO PRIEMONES. STEBĖS, ANALIZUOS, TYRINĖS, PARINKS REIKIAMAS SPALVAS, JAS LIES, STEBĖS TRANSPORTO PRIEMONIŲ FORMAS.</a:t>
            </a:r>
            <a:endParaRPr sz="18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800" b="1">
              <a:latin typeface="Times New Roman"/>
              <a:ea typeface="Times New Roman"/>
              <a:cs typeface="Times New Roman"/>
              <a:sym typeface="Times New Roman"/>
            </a:endParaRPr>
          </a:p>
          <a:p>
            <a:pPr marL="0" lvl="0" indent="0" algn="l" rtl="0">
              <a:spcBef>
                <a:spcPts val="1200"/>
              </a:spcBef>
              <a:spcAft>
                <a:spcPts val="0"/>
              </a:spcAft>
              <a:buNone/>
            </a:pPr>
            <a:endParaRPr/>
          </a:p>
        </p:txBody>
      </p:sp>
      <p:pic>
        <p:nvPicPr>
          <p:cNvPr id="309" name="Google Shape;309;p49"/>
          <p:cNvPicPr preferRelativeResize="0"/>
          <p:nvPr/>
        </p:nvPicPr>
        <p:blipFill>
          <a:blip r:embed="rId3">
            <a:alphaModFix/>
          </a:blip>
          <a:stretch>
            <a:fillRect/>
          </a:stretch>
        </p:blipFill>
        <p:spPr>
          <a:xfrm>
            <a:off x="152400" y="1493775"/>
            <a:ext cx="2735575" cy="3511125"/>
          </a:xfrm>
          <a:prstGeom prst="rect">
            <a:avLst/>
          </a:prstGeom>
          <a:noFill/>
          <a:ln>
            <a:noFill/>
          </a:ln>
        </p:spPr>
      </p:pic>
      <p:pic>
        <p:nvPicPr>
          <p:cNvPr id="310" name="Google Shape;310;p49"/>
          <p:cNvPicPr preferRelativeResize="0"/>
          <p:nvPr/>
        </p:nvPicPr>
        <p:blipFill>
          <a:blip r:embed="rId4">
            <a:alphaModFix/>
          </a:blip>
          <a:stretch>
            <a:fillRect/>
          </a:stretch>
        </p:blipFill>
        <p:spPr>
          <a:xfrm>
            <a:off x="2972150" y="1493775"/>
            <a:ext cx="2818125" cy="3511125"/>
          </a:xfrm>
          <a:prstGeom prst="rect">
            <a:avLst/>
          </a:prstGeom>
          <a:noFill/>
          <a:ln>
            <a:noFill/>
          </a:ln>
        </p:spPr>
      </p:pic>
      <p:pic>
        <p:nvPicPr>
          <p:cNvPr id="311" name="Google Shape;311;p49"/>
          <p:cNvPicPr preferRelativeResize="0"/>
          <p:nvPr/>
        </p:nvPicPr>
        <p:blipFill>
          <a:blip r:embed="rId5">
            <a:alphaModFix/>
          </a:blip>
          <a:stretch>
            <a:fillRect/>
          </a:stretch>
        </p:blipFill>
        <p:spPr>
          <a:xfrm>
            <a:off x="5874450" y="1432175"/>
            <a:ext cx="3072775" cy="35111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315"/>
        <p:cNvGrpSpPr/>
        <p:nvPr/>
      </p:nvGrpSpPr>
      <p:grpSpPr>
        <a:xfrm>
          <a:off x="0" y="0"/>
          <a:ext cx="0" cy="0"/>
          <a:chOff x="0" y="0"/>
          <a:chExt cx="0" cy="0"/>
        </a:xfrm>
      </p:grpSpPr>
      <p:sp>
        <p:nvSpPr>
          <p:cNvPr id="316" name="Google Shape;316;p50"/>
          <p:cNvSpPr txBox="1">
            <a:spLocks noGrp="1"/>
          </p:cNvSpPr>
          <p:nvPr>
            <p:ph type="title"/>
          </p:nvPr>
        </p:nvSpPr>
        <p:spPr>
          <a:xfrm>
            <a:off x="169400" y="59100"/>
            <a:ext cx="9082500" cy="2433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sz="1800" b="1">
              <a:latin typeface="Times New Roman"/>
              <a:ea typeface="Times New Roman"/>
              <a:cs typeface="Times New Roman"/>
              <a:sym typeface="Times New Roman"/>
            </a:endParaRPr>
          </a:p>
          <a:p>
            <a:pPr marL="0" lvl="0" indent="0" algn="l" rtl="0">
              <a:spcBef>
                <a:spcPts val="1200"/>
              </a:spcBef>
              <a:spcAft>
                <a:spcPts val="0"/>
              </a:spcAft>
              <a:buNone/>
            </a:pPr>
            <a:endParaRPr/>
          </a:p>
        </p:txBody>
      </p:sp>
      <p:pic>
        <p:nvPicPr>
          <p:cNvPr id="317" name="Google Shape;317;p50"/>
          <p:cNvPicPr preferRelativeResize="0"/>
          <p:nvPr/>
        </p:nvPicPr>
        <p:blipFill>
          <a:blip r:embed="rId3">
            <a:alphaModFix/>
          </a:blip>
          <a:stretch>
            <a:fillRect/>
          </a:stretch>
        </p:blipFill>
        <p:spPr>
          <a:xfrm>
            <a:off x="260200" y="184800"/>
            <a:ext cx="2696550" cy="2125150"/>
          </a:xfrm>
          <a:prstGeom prst="rect">
            <a:avLst/>
          </a:prstGeom>
          <a:noFill/>
          <a:ln>
            <a:noFill/>
          </a:ln>
        </p:spPr>
      </p:pic>
      <p:pic>
        <p:nvPicPr>
          <p:cNvPr id="318" name="Google Shape;318;p50"/>
          <p:cNvPicPr preferRelativeResize="0"/>
          <p:nvPr/>
        </p:nvPicPr>
        <p:blipFill>
          <a:blip r:embed="rId4">
            <a:alphaModFix/>
          </a:blip>
          <a:stretch>
            <a:fillRect/>
          </a:stretch>
        </p:blipFill>
        <p:spPr>
          <a:xfrm>
            <a:off x="3061025" y="213175"/>
            <a:ext cx="1752337" cy="2125150"/>
          </a:xfrm>
          <a:prstGeom prst="rect">
            <a:avLst/>
          </a:prstGeom>
          <a:noFill/>
          <a:ln>
            <a:noFill/>
          </a:ln>
        </p:spPr>
      </p:pic>
      <p:pic>
        <p:nvPicPr>
          <p:cNvPr id="319" name="Google Shape;319;p50"/>
          <p:cNvPicPr preferRelativeResize="0"/>
          <p:nvPr/>
        </p:nvPicPr>
        <p:blipFill>
          <a:blip r:embed="rId5">
            <a:alphaModFix/>
          </a:blip>
          <a:stretch>
            <a:fillRect/>
          </a:stretch>
        </p:blipFill>
        <p:spPr>
          <a:xfrm>
            <a:off x="4972500" y="184800"/>
            <a:ext cx="2033350" cy="2125150"/>
          </a:xfrm>
          <a:prstGeom prst="rect">
            <a:avLst/>
          </a:prstGeom>
          <a:noFill/>
          <a:ln>
            <a:noFill/>
          </a:ln>
        </p:spPr>
      </p:pic>
      <p:pic>
        <p:nvPicPr>
          <p:cNvPr id="320" name="Google Shape;320;p50"/>
          <p:cNvPicPr preferRelativeResize="0"/>
          <p:nvPr/>
        </p:nvPicPr>
        <p:blipFill>
          <a:blip r:embed="rId6">
            <a:alphaModFix/>
          </a:blip>
          <a:stretch>
            <a:fillRect/>
          </a:stretch>
        </p:blipFill>
        <p:spPr>
          <a:xfrm>
            <a:off x="7164975" y="184800"/>
            <a:ext cx="1689850" cy="2125150"/>
          </a:xfrm>
          <a:prstGeom prst="rect">
            <a:avLst/>
          </a:prstGeom>
          <a:noFill/>
          <a:ln>
            <a:noFill/>
          </a:ln>
        </p:spPr>
      </p:pic>
      <p:pic>
        <p:nvPicPr>
          <p:cNvPr id="321" name="Google Shape;321;p50"/>
          <p:cNvPicPr preferRelativeResize="0"/>
          <p:nvPr/>
        </p:nvPicPr>
        <p:blipFill>
          <a:blip r:embed="rId7">
            <a:alphaModFix/>
          </a:blip>
          <a:stretch>
            <a:fillRect/>
          </a:stretch>
        </p:blipFill>
        <p:spPr>
          <a:xfrm>
            <a:off x="260200" y="2492400"/>
            <a:ext cx="2696550" cy="2336375"/>
          </a:xfrm>
          <a:prstGeom prst="rect">
            <a:avLst/>
          </a:prstGeom>
          <a:noFill/>
          <a:ln>
            <a:noFill/>
          </a:ln>
        </p:spPr>
      </p:pic>
      <p:pic>
        <p:nvPicPr>
          <p:cNvPr id="322" name="Google Shape;322;p50"/>
          <p:cNvPicPr preferRelativeResize="0"/>
          <p:nvPr/>
        </p:nvPicPr>
        <p:blipFill>
          <a:blip r:embed="rId8">
            <a:alphaModFix/>
          </a:blip>
          <a:stretch>
            <a:fillRect/>
          </a:stretch>
        </p:blipFill>
        <p:spPr>
          <a:xfrm>
            <a:off x="3061025" y="2492400"/>
            <a:ext cx="2498275" cy="2336375"/>
          </a:xfrm>
          <a:prstGeom prst="rect">
            <a:avLst/>
          </a:prstGeom>
          <a:noFill/>
          <a:ln>
            <a:noFill/>
          </a:ln>
        </p:spPr>
      </p:pic>
      <p:pic>
        <p:nvPicPr>
          <p:cNvPr id="323" name="Google Shape;323;p50"/>
          <p:cNvPicPr preferRelativeResize="0"/>
          <p:nvPr/>
        </p:nvPicPr>
        <p:blipFill>
          <a:blip r:embed="rId9">
            <a:alphaModFix/>
          </a:blip>
          <a:stretch>
            <a:fillRect/>
          </a:stretch>
        </p:blipFill>
        <p:spPr>
          <a:xfrm>
            <a:off x="5663575" y="2492400"/>
            <a:ext cx="2559875" cy="2336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327"/>
        <p:cNvGrpSpPr/>
        <p:nvPr/>
      </p:nvGrpSpPr>
      <p:grpSpPr>
        <a:xfrm>
          <a:off x="0" y="0"/>
          <a:ext cx="0" cy="0"/>
          <a:chOff x="0" y="0"/>
          <a:chExt cx="0" cy="0"/>
        </a:xfrm>
      </p:grpSpPr>
      <p:sp>
        <p:nvSpPr>
          <p:cNvPr id="328" name="Google Shape;328;p51"/>
          <p:cNvSpPr txBox="1">
            <a:spLocks noGrp="1"/>
          </p:cNvSpPr>
          <p:nvPr>
            <p:ph type="title"/>
          </p:nvPr>
        </p:nvSpPr>
        <p:spPr>
          <a:xfrm>
            <a:off x="260200" y="59100"/>
            <a:ext cx="9082500" cy="2433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sz="1800" b="1">
              <a:latin typeface="Times New Roman"/>
              <a:ea typeface="Times New Roman"/>
              <a:cs typeface="Times New Roman"/>
              <a:sym typeface="Times New Roman"/>
            </a:endParaRPr>
          </a:p>
          <a:p>
            <a:pPr marL="0" lvl="0" indent="0" algn="l" rtl="0">
              <a:spcBef>
                <a:spcPts val="1200"/>
              </a:spcBef>
              <a:spcAft>
                <a:spcPts val="0"/>
              </a:spcAft>
              <a:buNone/>
            </a:pPr>
            <a:endParaRPr/>
          </a:p>
        </p:txBody>
      </p:sp>
      <p:pic>
        <p:nvPicPr>
          <p:cNvPr id="329" name="Google Shape;329;p51"/>
          <p:cNvPicPr preferRelativeResize="0"/>
          <p:nvPr/>
        </p:nvPicPr>
        <p:blipFill>
          <a:blip r:embed="rId3">
            <a:alphaModFix/>
          </a:blip>
          <a:stretch>
            <a:fillRect/>
          </a:stretch>
        </p:blipFill>
        <p:spPr>
          <a:xfrm>
            <a:off x="492800" y="184800"/>
            <a:ext cx="2171350" cy="2153525"/>
          </a:xfrm>
          <a:prstGeom prst="rect">
            <a:avLst/>
          </a:prstGeom>
          <a:noFill/>
          <a:ln>
            <a:noFill/>
          </a:ln>
        </p:spPr>
      </p:pic>
      <p:pic>
        <p:nvPicPr>
          <p:cNvPr id="330" name="Google Shape;330;p51"/>
          <p:cNvPicPr preferRelativeResize="0"/>
          <p:nvPr/>
        </p:nvPicPr>
        <p:blipFill>
          <a:blip r:embed="rId4">
            <a:alphaModFix/>
          </a:blip>
          <a:stretch>
            <a:fillRect/>
          </a:stretch>
        </p:blipFill>
        <p:spPr>
          <a:xfrm>
            <a:off x="2825850" y="184800"/>
            <a:ext cx="1878750" cy="2125150"/>
          </a:xfrm>
          <a:prstGeom prst="rect">
            <a:avLst/>
          </a:prstGeom>
          <a:noFill/>
          <a:ln>
            <a:noFill/>
          </a:ln>
        </p:spPr>
      </p:pic>
      <p:pic>
        <p:nvPicPr>
          <p:cNvPr id="331" name="Google Shape;331;p51"/>
          <p:cNvPicPr preferRelativeResize="0"/>
          <p:nvPr/>
        </p:nvPicPr>
        <p:blipFill>
          <a:blip r:embed="rId5">
            <a:alphaModFix/>
          </a:blip>
          <a:stretch>
            <a:fillRect/>
          </a:stretch>
        </p:blipFill>
        <p:spPr>
          <a:xfrm>
            <a:off x="4866300" y="150825"/>
            <a:ext cx="1502345" cy="2125150"/>
          </a:xfrm>
          <a:prstGeom prst="rect">
            <a:avLst/>
          </a:prstGeom>
          <a:noFill/>
          <a:ln>
            <a:noFill/>
          </a:ln>
        </p:spPr>
      </p:pic>
      <p:pic>
        <p:nvPicPr>
          <p:cNvPr id="332" name="Google Shape;332;p51"/>
          <p:cNvPicPr preferRelativeResize="0"/>
          <p:nvPr/>
        </p:nvPicPr>
        <p:blipFill>
          <a:blip r:embed="rId6">
            <a:alphaModFix/>
          </a:blip>
          <a:stretch>
            <a:fillRect/>
          </a:stretch>
        </p:blipFill>
        <p:spPr>
          <a:xfrm>
            <a:off x="6462250" y="136625"/>
            <a:ext cx="1596357" cy="2125150"/>
          </a:xfrm>
          <a:prstGeom prst="rect">
            <a:avLst/>
          </a:prstGeom>
          <a:noFill/>
          <a:ln>
            <a:noFill/>
          </a:ln>
        </p:spPr>
      </p:pic>
      <p:pic>
        <p:nvPicPr>
          <p:cNvPr id="333" name="Google Shape;333;p51"/>
          <p:cNvPicPr preferRelativeResize="0"/>
          <p:nvPr/>
        </p:nvPicPr>
        <p:blipFill>
          <a:blip r:embed="rId7">
            <a:alphaModFix/>
          </a:blip>
          <a:stretch>
            <a:fillRect/>
          </a:stretch>
        </p:blipFill>
        <p:spPr>
          <a:xfrm>
            <a:off x="267725" y="2648750"/>
            <a:ext cx="2559875" cy="2153525"/>
          </a:xfrm>
          <a:prstGeom prst="rect">
            <a:avLst/>
          </a:prstGeom>
          <a:noFill/>
          <a:ln>
            <a:noFill/>
          </a:ln>
        </p:spPr>
      </p:pic>
      <p:pic>
        <p:nvPicPr>
          <p:cNvPr id="334" name="Google Shape;334;p51"/>
          <p:cNvPicPr preferRelativeResize="0"/>
          <p:nvPr/>
        </p:nvPicPr>
        <p:blipFill>
          <a:blip r:embed="rId8">
            <a:alphaModFix/>
          </a:blip>
          <a:stretch>
            <a:fillRect/>
          </a:stretch>
        </p:blipFill>
        <p:spPr>
          <a:xfrm>
            <a:off x="2980000" y="2644800"/>
            <a:ext cx="2447925" cy="2060775"/>
          </a:xfrm>
          <a:prstGeom prst="rect">
            <a:avLst/>
          </a:prstGeom>
          <a:noFill/>
          <a:ln>
            <a:noFill/>
          </a:ln>
        </p:spPr>
      </p:pic>
      <p:pic>
        <p:nvPicPr>
          <p:cNvPr id="335" name="Google Shape;335;p51"/>
          <p:cNvPicPr preferRelativeResize="0"/>
          <p:nvPr/>
        </p:nvPicPr>
        <p:blipFill>
          <a:blip r:embed="rId9">
            <a:alphaModFix/>
          </a:blip>
          <a:stretch>
            <a:fillRect/>
          </a:stretch>
        </p:blipFill>
        <p:spPr>
          <a:xfrm>
            <a:off x="5554150" y="2571750"/>
            <a:ext cx="2060775" cy="2153525"/>
          </a:xfrm>
          <a:prstGeom prst="rect">
            <a:avLst/>
          </a:prstGeom>
          <a:noFill/>
          <a:ln>
            <a:noFill/>
          </a:ln>
        </p:spPr>
      </p:pic>
      <p:pic>
        <p:nvPicPr>
          <p:cNvPr id="336" name="Google Shape;336;p51"/>
          <p:cNvPicPr preferRelativeResize="0"/>
          <p:nvPr/>
        </p:nvPicPr>
        <p:blipFill>
          <a:blip r:embed="rId10">
            <a:alphaModFix/>
          </a:blip>
          <a:stretch>
            <a:fillRect/>
          </a:stretch>
        </p:blipFill>
        <p:spPr>
          <a:xfrm>
            <a:off x="7767325" y="2557251"/>
            <a:ext cx="1224275" cy="2153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0" y="-129925"/>
            <a:ext cx="9209100" cy="4430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700">
                <a:latin typeface="Times New Roman"/>
                <a:ea typeface="Times New Roman"/>
                <a:cs typeface="Times New Roman"/>
                <a:sym typeface="Times New Roman"/>
              </a:rPr>
              <a:t>                      </a:t>
            </a:r>
            <a:r>
              <a:rPr lang="lt" sz="700">
                <a:solidFill>
                  <a:schemeClr val="lt1"/>
                </a:solidFill>
                <a:latin typeface="Times New Roman"/>
                <a:ea typeface="Times New Roman"/>
                <a:cs typeface="Times New Roman"/>
                <a:sym typeface="Times New Roman"/>
              </a:rPr>
              <a:t>    </a:t>
            </a:r>
            <a:r>
              <a:rPr lang="lt" sz="700" b="1">
                <a:solidFill>
                  <a:schemeClr val="lt1"/>
                </a:solidFill>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PRISIMINS PATARLES, APIE TRANSPORTO PRIEMONES, (IŠSIRINKS IŠMOKS IR UŽRAŠYS PATINKANČIAS PATARLES)</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700">
                <a:solidFill>
                  <a:schemeClr val="lt1"/>
                </a:solidFill>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1.       ŽMOGUS ŽEMĖJE TIK PAKELEIVIS.</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solidFill>
                  <a:schemeClr val="lt1"/>
                </a:solidFill>
                <a:latin typeface="Times New Roman"/>
                <a:ea typeface="Times New Roman"/>
                <a:cs typeface="Times New Roman"/>
                <a:sym typeface="Times New Roman"/>
              </a:rPr>
              <a:t>2.       ŽMOGUS ANT KITO ŠIAUDĄ PAMATO, O ANT SVAĘS    NEI VEŽIMO  NEMATO.</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solidFill>
                  <a:schemeClr val="lt1"/>
                </a:solidFill>
                <a:latin typeface="Times New Roman"/>
                <a:ea typeface="Times New Roman"/>
                <a:cs typeface="Times New Roman"/>
                <a:sym typeface="Times New Roman"/>
              </a:rPr>
              <a:t>3.       ŽMOGUS – NE MAŠINA.</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solidFill>
                  <a:schemeClr val="lt1"/>
                </a:solidFill>
                <a:latin typeface="Times New Roman"/>
                <a:ea typeface="Times New Roman"/>
                <a:cs typeface="Times New Roman"/>
                <a:sym typeface="Times New Roman"/>
              </a:rPr>
              <a:t>4.      TU, ELŽBIETA, NEBŪK KIETA, PRIIMK ŽMOGŲ PAKELINGĄ, PAVALGDINK KAIP REIKALINGA.</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solidFill>
                  <a:schemeClr val="lt1"/>
                </a:solidFill>
                <a:latin typeface="Times New Roman"/>
                <a:ea typeface="Times New Roman"/>
                <a:cs typeface="Times New Roman"/>
                <a:sym typeface="Times New Roman"/>
              </a:rPr>
              <a:t>5.      ŠUO LOJA, O ŽMOGUS VAŽIUOJA.</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solidFill>
                  <a:schemeClr val="lt1"/>
                </a:solidFill>
                <a:latin typeface="Times New Roman"/>
                <a:ea typeface="Times New Roman"/>
                <a:cs typeface="Times New Roman"/>
                <a:sym typeface="Times New Roman"/>
              </a:rPr>
              <a:t>6.      PINIGAI IR DORĄ ŽMOGŲ IŠVEDA IŠ KELIO.</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endParaRPr sz="1800" b="1">
              <a:solidFill>
                <a:schemeClr val="lt1"/>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340"/>
        <p:cNvGrpSpPr/>
        <p:nvPr/>
      </p:nvGrpSpPr>
      <p:grpSpPr>
        <a:xfrm>
          <a:off x="0" y="0"/>
          <a:ext cx="0" cy="0"/>
          <a:chOff x="0" y="0"/>
          <a:chExt cx="0" cy="0"/>
        </a:xfrm>
      </p:grpSpPr>
      <p:sp>
        <p:nvSpPr>
          <p:cNvPr id="341" name="Google Shape;341;p52"/>
          <p:cNvSpPr txBox="1">
            <a:spLocks noGrp="1"/>
          </p:cNvSpPr>
          <p:nvPr>
            <p:ph type="title"/>
          </p:nvPr>
        </p:nvSpPr>
        <p:spPr>
          <a:xfrm>
            <a:off x="260200" y="59100"/>
            <a:ext cx="9082500" cy="2433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sz="1800" b="1">
              <a:latin typeface="Times New Roman"/>
              <a:ea typeface="Times New Roman"/>
              <a:cs typeface="Times New Roman"/>
              <a:sym typeface="Times New Roman"/>
            </a:endParaRPr>
          </a:p>
          <a:p>
            <a:pPr marL="0" lvl="0" indent="0" algn="l" rtl="0">
              <a:spcBef>
                <a:spcPts val="1200"/>
              </a:spcBef>
              <a:spcAft>
                <a:spcPts val="0"/>
              </a:spcAft>
              <a:buNone/>
            </a:pPr>
            <a:endParaRPr/>
          </a:p>
        </p:txBody>
      </p:sp>
      <p:pic>
        <p:nvPicPr>
          <p:cNvPr id="342" name="Google Shape;342;p52"/>
          <p:cNvPicPr preferRelativeResize="0"/>
          <p:nvPr/>
        </p:nvPicPr>
        <p:blipFill>
          <a:blip r:embed="rId3">
            <a:alphaModFix/>
          </a:blip>
          <a:stretch>
            <a:fillRect/>
          </a:stretch>
        </p:blipFill>
        <p:spPr>
          <a:xfrm>
            <a:off x="431263" y="118450"/>
            <a:ext cx="1628775" cy="2314575"/>
          </a:xfrm>
          <a:prstGeom prst="rect">
            <a:avLst/>
          </a:prstGeom>
          <a:noFill/>
          <a:ln>
            <a:noFill/>
          </a:ln>
        </p:spPr>
      </p:pic>
      <p:pic>
        <p:nvPicPr>
          <p:cNvPr id="343" name="Google Shape;343;p52"/>
          <p:cNvPicPr preferRelativeResize="0"/>
          <p:nvPr/>
        </p:nvPicPr>
        <p:blipFill>
          <a:blip r:embed="rId4">
            <a:alphaModFix/>
          </a:blip>
          <a:stretch>
            <a:fillRect/>
          </a:stretch>
        </p:blipFill>
        <p:spPr>
          <a:xfrm>
            <a:off x="2248350" y="150825"/>
            <a:ext cx="2155975" cy="2282200"/>
          </a:xfrm>
          <a:prstGeom prst="rect">
            <a:avLst/>
          </a:prstGeom>
          <a:noFill/>
          <a:ln>
            <a:noFill/>
          </a:ln>
        </p:spPr>
      </p:pic>
      <p:pic>
        <p:nvPicPr>
          <p:cNvPr id="344" name="Google Shape;344;p52"/>
          <p:cNvPicPr preferRelativeResize="0"/>
          <p:nvPr/>
        </p:nvPicPr>
        <p:blipFill>
          <a:blip r:embed="rId5">
            <a:alphaModFix/>
          </a:blip>
          <a:stretch>
            <a:fillRect/>
          </a:stretch>
        </p:blipFill>
        <p:spPr>
          <a:xfrm>
            <a:off x="4592628" y="156550"/>
            <a:ext cx="1628775" cy="2238375"/>
          </a:xfrm>
          <a:prstGeom prst="rect">
            <a:avLst/>
          </a:prstGeom>
          <a:noFill/>
          <a:ln>
            <a:noFill/>
          </a:ln>
        </p:spPr>
      </p:pic>
      <p:pic>
        <p:nvPicPr>
          <p:cNvPr id="345" name="Google Shape;345;p52"/>
          <p:cNvPicPr preferRelativeResize="0"/>
          <p:nvPr/>
        </p:nvPicPr>
        <p:blipFill>
          <a:blip r:embed="rId6">
            <a:alphaModFix/>
          </a:blip>
          <a:stretch>
            <a:fillRect/>
          </a:stretch>
        </p:blipFill>
        <p:spPr>
          <a:xfrm>
            <a:off x="6406900" y="112725"/>
            <a:ext cx="2447925" cy="2282200"/>
          </a:xfrm>
          <a:prstGeom prst="rect">
            <a:avLst/>
          </a:prstGeom>
          <a:noFill/>
          <a:ln>
            <a:noFill/>
          </a:ln>
        </p:spPr>
      </p:pic>
      <p:pic>
        <p:nvPicPr>
          <p:cNvPr id="346" name="Google Shape;346;p52"/>
          <p:cNvPicPr preferRelativeResize="0"/>
          <p:nvPr/>
        </p:nvPicPr>
        <p:blipFill>
          <a:blip r:embed="rId7">
            <a:alphaModFix/>
          </a:blip>
          <a:stretch>
            <a:fillRect/>
          </a:stretch>
        </p:blipFill>
        <p:spPr>
          <a:xfrm>
            <a:off x="411691" y="2644800"/>
            <a:ext cx="2060784" cy="2253275"/>
          </a:xfrm>
          <a:prstGeom prst="rect">
            <a:avLst/>
          </a:prstGeom>
          <a:noFill/>
          <a:ln>
            <a:noFill/>
          </a:ln>
        </p:spPr>
      </p:pic>
      <p:pic>
        <p:nvPicPr>
          <p:cNvPr id="347" name="Google Shape;347;p52"/>
          <p:cNvPicPr preferRelativeResize="0"/>
          <p:nvPr/>
        </p:nvPicPr>
        <p:blipFill>
          <a:blip r:embed="rId8">
            <a:alphaModFix/>
          </a:blip>
          <a:stretch>
            <a:fillRect/>
          </a:stretch>
        </p:blipFill>
        <p:spPr>
          <a:xfrm>
            <a:off x="2664149" y="2644800"/>
            <a:ext cx="3042250" cy="2238375"/>
          </a:xfrm>
          <a:prstGeom prst="rect">
            <a:avLst/>
          </a:prstGeom>
          <a:noFill/>
          <a:ln>
            <a:noFill/>
          </a:ln>
        </p:spPr>
      </p:pic>
      <p:pic>
        <p:nvPicPr>
          <p:cNvPr id="348" name="Google Shape;348;p52"/>
          <p:cNvPicPr preferRelativeResize="0"/>
          <p:nvPr/>
        </p:nvPicPr>
        <p:blipFill>
          <a:blip r:embed="rId9">
            <a:alphaModFix/>
          </a:blip>
          <a:stretch>
            <a:fillRect/>
          </a:stretch>
        </p:blipFill>
        <p:spPr>
          <a:xfrm>
            <a:off x="5898075" y="2644800"/>
            <a:ext cx="2912150" cy="23145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352"/>
        <p:cNvGrpSpPr/>
        <p:nvPr/>
      </p:nvGrpSpPr>
      <p:grpSpPr>
        <a:xfrm>
          <a:off x="0" y="0"/>
          <a:ext cx="0" cy="0"/>
          <a:chOff x="0" y="0"/>
          <a:chExt cx="0" cy="0"/>
        </a:xfrm>
      </p:grpSpPr>
      <p:sp>
        <p:nvSpPr>
          <p:cNvPr id="353" name="Google Shape;353;p53"/>
          <p:cNvSpPr txBox="1">
            <a:spLocks noGrp="1"/>
          </p:cNvSpPr>
          <p:nvPr>
            <p:ph type="title"/>
          </p:nvPr>
        </p:nvSpPr>
        <p:spPr>
          <a:xfrm>
            <a:off x="-153300" y="-354200"/>
            <a:ext cx="9450600" cy="948000"/>
          </a:xfrm>
          <a:prstGeom prst="rect">
            <a:avLst/>
          </a:prstGeom>
        </p:spPr>
        <p:txBody>
          <a:bodyPr spcFirstLastPara="1" wrap="square" lIns="91425" tIns="91425" rIns="91425" bIns="91425" anchor="t" anchorCtr="0">
            <a:noAutofit/>
          </a:bodyPr>
          <a:lstStyle/>
          <a:p>
            <a:pPr marL="0" lvl="0" indent="0" algn="l" rtl="0">
              <a:lnSpc>
                <a:spcPct val="115000"/>
              </a:lnSpc>
              <a:spcBef>
                <a:spcPts val="240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  </a:t>
            </a:r>
            <a:r>
              <a:rPr lang="lt" sz="1800" b="1">
                <a:solidFill>
                  <a:schemeClr val="lt1"/>
                </a:solidFill>
                <a:latin typeface="Times New Roman"/>
                <a:ea typeface="Times New Roman"/>
                <a:cs typeface="Times New Roman"/>
                <a:sym typeface="Times New Roman"/>
              </a:rPr>
              <a:t>PADAINUOK IR PAŠOK KEISTUOLIU TEATRO DAINĄ  MĖLYNAS AUTOBUSIUKAS</a:t>
            </a:r>
            <a:endParaRPr sz="1800" b="1">
              <a:solidFill>
                <a:schemeClr val="lt1"/>
              </a:solidFill>
              <a:latin typeface="Times New Roman"/>
              <a:ea typeface="Times New Roman"/>
              <a:cs typeface="Times New Roman"/>
              <a:sym typeface="Times New Roman"/>
            </a:endParaRPr>
          </a:p>
        </p:txBody>
      </p:sp>
      <p:pic>
        <p:nvPicPr>
          <p:cNvPr id="354" name="Google Shape;354;p53" descr=" " title="Keistuoliu Teatras - Melynas Autobusiukas">
            <a:hlinkClick r:id="rId3"/>
          </p:cNvPr>
          <p:cNvPicPr preferRelativeResize="0"/>
          <p:nvPr/>
        </p:nvPicPr>
        <p:blipFill>
          <a:blip r:embed="rId4">
            <a:alphaModFix/>
          </a:blip>
          <a:stretch>
            <a:fillRect/>
          </a:stretch>
        </p:blipFill>
        <p:spPr>
          <a:xfrm>
            <a:off x="1231975" y="593800"/>
            <a:ext cx="6591076" cy="4397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8"/>
        <p:cNvGrpSpPr/>
        <p:nvPr/>
      </p:nvGrpSpPr>
      <p:grpSpPr>
        <a:xfrm>
          <a:off x="0" y="0"/>
          <a:ext cx="0" cy="0"/>
          <a:chOff x="0" y="0"/>
          <a:chExt cx="0" cy="0"/>
        </a:xfrm>
      </p:grpSpPr>
      <p:sp>
        <p:nvSpPr>
          <p:cNvPr id="359" name="Google Shape;359;p54"/>
          <p:cNvSpPr/>
          <p:nvPr/>
        </p:nvSpPr>
        <p:spPr>
          <a:xfrm>
            <a:off x="475201" y="493797"/>
            <a:ext cx="8179961" cy="890056"/>
          </a:xfrm>
          <a:prstGeom prst="rect">
            <a:avLst/>
          </a:prstGeom>
        </p:spPr>
        <p:txBody>
          <a:bodyPr>
            <a:prstTxWarp prst="textPlain">
              <a:avLst/>
            </a:prstTxWarp>
          </a:bodyPr>
          <a:lstStyle/>
          <a:p>
            <a:pPr lvl="0" algn="ctr"/>
            <a:r>
              <a:rPr b="1" i="0">
                <a:ln w="9525" cap="flat" cmpd="sng">
                  <a:solidFill>
                    <a:srgbClr val="1155CC"/>
                  </a:solidFill>
                  <a:prstDash val="solid"/>
                  <a:round/>
                  <a:headEnd type="none" w="sm" len="sm"/>
                  <a:tailEnd type="none" w="sm" len="sm"/>
                </a:ln>
                <a:gradFill>
                  <a:gsLst>
                    <a:gs pos="0">
                      <a:srgbClr val="DFE9FB"/>
                    </a:gs>
                    <a:gs pos="100000">
                      <a:srgbClr val="6E9BE7"/>
                    </a:gs>
                  </a:gsLst>
                  <a:lin ang="5400012" scaled="0"/>
                </a:gradFill>
                <a:latin typeface="Aclonica"/>
              </a:rPr>
              <a:t>GERO JUMS KELIO!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
                                        </p:tgtEl>
                                        <p:attrNameLst>
                                          <p:attrName>style.visibility</p:attrName>
                                        </p:attrNameLst>
                                      </p:cBhvr>
                                      <p:to>
                                        <p:strVal val="visible"/>
                                      </p:to>
                                    </p:set>
                                    <p:animEffect transition="in" filter="fade">
                                      <p:cBhvr>
                                        <p:cTn id="12" dur="1000"/>
                                        <p:tgtEl>
                                          <p:spTgt spid="3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9"/>
                                        </p:tgtEl>
                                        <p:attrNameLst>
                                          <p:attrName>style.visibility</p:attrName>
                                        </p:attrNameLst>
                                      </p:cBhvr>
                                      <p:to>
                                        <p:strVal val="visible"/>
                                      </p:to>
                                    </p:set>
                                    <p:animEffect transition="in" filter="fade">
                                      <p:cBhvr>
                                        <p:cTn id="1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77000" y="-138600"/>
            <a:ext cx="8755200" cy="1063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3000">
                <a:latin typeface="Times New Roman"/>
                <a:ea typeface="Times New Roman"/>
                <a:cs typeface="Times New Roman"/>
                <a:sym typeface="Times New Roman"/>
              </a:rPr>
              <a:t>       </a:t>
            </a:r>
            <a:r>
              <a:rPr lang="lt" sz="3000">
                <a:solidFill>
                  <a:schemeClr val="lt1"/>
                </a:solidFill>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MĮSLĖS APIE TRANSPORTO PRIEMONES</a:t>
            </a:r>
            <a:endParaRPr sz="30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1.    KAI TIK VIENAS PAJUDĖJO, TUOJ KETURI PARIEDĖJO  (ARKLYS IR RATAI)</a:t>
            </a:r>
            <a:endParaRPr sz="2400" b="1">
              <a:solidFill>
                <a:schemeClr val="lt1"/>
              </a:solidFill>
              <a:latin typeface="Times New Roman"/>
              <a:ea typeface="Times New Roman"/>
              <a:cs typeface="Times New Roman"/>
              <a:sym typeface="Times New Roman"/>
            </a:endParaRPr>
          </a:p>
          <a:p>
            <a:pPr marL="0" lvl="0" indent="0" algn="l" rtl="0">
              <a:lnSpc>
                <a:spcPct val="84705"/>
              </a:lnSpc>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2.	</a:t>
            </a:r>
            <a:r>
              <a:rPr lang="lt" sz="2400" b="1">
                <a:solidFill>
                  <a:schemeClr val="lt1"/>
                </a:solidFill>
                <a:uFill>
                  <a:noFill/>
                </a:uFill>
                <a:latin typeface="Times New Roman"/>
                <a:ea typeface="Times New Roman"/>
                <a:cs typeface="Times New Roman"/>
                <a:sym typeface="Times New Roman"/>
                <a:hlinkClick r:id="rId4"/>
              </a:rPr>
              <a:t>VIENAS BĖGA, VIENAS VEJA</a:t>
            </a:r>
            <a:r>
              <a:rPr lang="lt" sz="2400" b="1">
                <a:solidFill>
                  <a:schemeClr val="lt1"/>
                </a:solidFill>
                <a:latin typeface="Times New Roman"/>
                <a:ea typeface="Times New Roman"/>
                <a:cs typeface="Times New Roman"/>
                <a:sym typeface="Times New Roman"/>
              </a:rPr>
              <a:t>(DVIRATIS)</a:t>
            </a:r>
            <a:endParaRPr sz="2400" b="1">
              <a:solidFill>
                <a:schemeClr val="lt1"/>
              </a:solidFill>
              <a:latin typeface="Times New Roman"/>
              <a:ea typeface="Times New Roman"/>
              <a:cs typeface="Times New Roman"/>
              <a:sym typeface="Times New Roman"/>
            </a:endParaRPr>
          </a:p>
          <a:p>
            <a:pPr marL="0" lvl="0" indent="0" algn="l" rtl="0">
              <a:lnSpc>
                <a:spcPct val="84705"/>
              </a:lnSpc>
              <a:spcBef>
                <a:spcPts val="7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3.	</a:t>
            </a:r>
            <a:r>
              <a:rPr lang="lt" sz="2400" b="1">
                <a:solidFill>
                  <a:schemeClr val="lt1"/>
                </a:solidFill>
                <a:uFill>
                  <a:noFill/>
                </a:uFill>
                <a:latin typeface="Times New Roman"/>
                <a:ea typeface="Times New Roman"/>
                <a:cs typeface="Times New Roman"/>
                <a:sym typeface="Times New Roman"/>
                <a:hlinkClick r:id="rId5"/>
              </a:rPr>
              <a:t>VEJA VEJA, BET NIEKADA NEPAVEJA</a:t>
            </a:r>
            <a:r>
              <a:rPr lang="lt" sz="2400" b="1">
                <a:solidFill>
                  <a:schemeClr val="lt1"/>
                </a:solidFill>
                <a:latin typeface="Times New Roman"/>
                <a:ea typeface="Times New Roman"/>
                <a:cs typeface="Times New Roman"/>
                <a:sym typeface="Times New Roman"/>
              </a:rPr>
              <a:t> (DVIRATIS)</a:t>
            </a:r>
            <a:endParaRPr sz="2400" b="1">
              <a:solidFill>
                <a:schemeClr val="lt1"/>
              </a:solidFill>
              <a:latin typeface="Times New Roman"/>
              <a:ea typeface="Times New Roman"/>
              <a:cs typeface="Times New Roman"/>
              <a:sym typeface="Times New Roman"/>
            </a:endParaRPr>
          </a:p>
          <a:p>
            <a:pPr marL="0" lvl="0" indent="0" algn="l" rtl="0">
              <a:lnSpc>
                <a:spcPct val="84705"/>
              </a:lnSpc>
              <a:spcBef>
                <a:spcPts val="7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4.	</a:t>
            </a:r>
            <a:r>
              <a:rPr lang="lt" sz="2400" b="1">
                <a:solidFill>
                  <a:schemeClr val="lt1"/>
                </a:solidFill>
                <a:uFill>
                  <a:noFill/>
                </a:uFill>
                <a:latin typeface="Times New Roman"/>
                <a:ea typeface="Times New Roman"/>
                <a:cs typeface="Times New Roman"/>
                <a:sym typeface="Times New Roman"/>
                <a:hlinkClick r:id="rId6"/>
              </a:rPr>
              <a:t>DU TELKINIAI TEKĖNIUOJA, GYVYBĘ ANT SAVĘS NEŠIOJA, BET NE VISUOMET</a:t>
            </a:r>
            <a:r>
              <a:rPr lang="lt" sz="2400" b="1">
                <a:solidFill>
                  <a:schemeClr val="lt1"/>
                </a:solidFill>
                <a:latin typeface="Times New Roman"/>
                <a:ea typeface="Times New Roman"/>
                <a:cs typeface="Times New Roman"/>
                <a:sym typeface="Times New Roman"/>
              </a:rPr>
              <a:t> (DVIRATIS)</a:t>
            </a:r>
            <a:endParaRPr sz="2400" b="1">
              <a:solidFill>
                <a:schemeClr val="lt1"/>
              </a:solidFill>
              <a:latin typeface="Times New Roman"/>
              <a:ea typeface="Times New Roman"/>
              <a:cs typeface="Times New Roman"/>
              <a:sym typeface="Times New Roman"/>
            </a:endParaRPr>
          </a:p>
          <a:p>
            <a:pPr marL="0" lvl="0" indent="0" algn="l" rtl="0">
              <a:lnSpc>
                <a:spcPct val="84705"/>
              </a:lnSpc>
              <a:spcBef>
                <a:spcPts val="7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5.	</a:t>
            </a:r>
            <a:r>
              <a:rPr lang="lt" sz="2400" b="1">
                <a:solidFill>
                  <a:schemeClr val="lt1"/>
                </a:solidFill>
                <a:uFill>
                  <a:noFill/>
                </a:uFill>
                <a:latin typeface="Times New Roman"/>
                <a:ea typeface="Times New Roman"/>
                <a:cs typeface="Times New Roman"/>
                <a:sym typeface="Times New Roman"/>
                <a:hlinkClick r:id="rId7"/>
              </a:rPr>
              <a:t>GERŲ TĖVŲ VAIKAI ŠUNŲ KELIAIS NUĖJO</a:t>
            </a:r>
            <a:r>
              <a:rPr lang="lt" sz="2400" b="1">
                <a:solidFill>
                  <a:schemeClr val="lt1"/>
                </a:solidFill>
                <a:latin typeface="Times New Roman"/>
                <a:ea typeface="Times New Roman"/>
                <a:cs typeface="Times New Roman"/>
                <a:sym typeface="Times New Roman"/>
              </a:rPr>
              <a:t> (KOSMONAUTA)</a:t>
            </a:r>
            <a:endParaRPr sz="2400" b="1">
              <a:solidFill>
                <a:schemeClr val="lt1"/>
              </a:solidFill>
              <a:latin typeface="Times New Roman"/>
              <a:ea typeface="Times New Roman"/>
              <a:cs typeface="Times New Roman"/>
              <a:sym typeface="Times New Roman"/>
            </a:endParaRPr>
          </a:p>
          <a:p>
            <a:pPr marL="0" lvl="0" indent="0" algn="l" rtl="0">
              <a:lnSpc>
                <a:spcPct val="84705"/>
              </a:lnSpc>
              <a:spcBef>
                <a:spcPts val="7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6.	</a:t>
            </a:r>
            <a:r>
              <a:rPr lang="lt" sz="2400" b="1">
                <a:solidFill>
                  <a:schemeClr val="lt1"/>
                </a:solidFill>
                <a:uFill>
                  <a:noFill/>
                </a:uFill>
                <a:latin typeface="Times New Roman"/>
                <a:ea typeface="Times New Roman"/>
                <a:cs typeface="Times New Roman"/>
                <a:sym typeface="Times New Roman"/>
                <a:hlinkClick r:id="rId8"/>
              </a:rPr>
              <a:t>KUMELAITĖ ŽABALAITĖ VEDA KELIĄ BE VADELIŲ, ATSIGRĮŽTA - NĖR VĖŽELIŲ</a:t>
            </a:r>
            <a:r>
              <a:rPr lang="lt" sz="2400" b="1">
                <a:solidFill>
                  <a:schemeClr val="lt1"/>
                </a:solidFill>
                <a:latin typeface="Times New Roman"/>
                <a:ea typeface="Times New Roman"/>
                <a:cs typeface="Times New Roman"/>
                <a:sym typeface="Times New Roman"/>
              </a:rPr>
              <a:t> (LAIVAS)</a:t>
            </a:r>
            <a:endParaRPr sz="2400" b="1">
              <a:solidFill>
                <a:schemeClr val="lt1"/>
              </a:solidFill>
              <a:latin typeface="Times New Roman"/>
              <a:ea typeface="Times New Roman"/>
              <a:cs typeface="Times New Roman"/>
              <a:sym typeface="Times New Roman"/>
            </a:endParaRPr>
          </a:p>
          <a:p>
            <a:pPr marL="0" lvl="0" indent="0" algn="l" rtl="0">
              <a:spcBef>
                <a:spcPts val="700"/>
              </a:spcBef>
              <a:spcAft>
                <a:spcPts val="0"/>
              </a:spcAft>
              <a:buNone/>
            </a:pP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123200" y="76200"/>
            <a:ext cx="8555400" cy="50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3000">
                <a:latin typeface="Times New Roman"/>
                <a:ea typeface="Times New Roman"/>
                <a:cs typeface="Times New Roman"/>
                <a:sym typeface="Times New Roman"/>
              </a:rPr>
              <a:t>        </a:t>
            </a:r>
            <a:r>
              <a:rPr lang="lt" sz="3000">
                <a:solidFill>
                  <a:schemeClr val="lt1"/>
                </a:solidFill>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IŠMOK  PASIRINKTĄ EILĖRAŠTUKĄ</a:t>
            </a:r>
            <a:endParaRPr sz="30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Kostas Kubilinskas</a:t>
            </a:r>
            <a:endParaRPr sz="30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TROLEIBUSAS</a:t>
            </a:r>
            <a:endParaRPr sz="30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Rieda melsvas ,                                                                                                                                                                                                                     Troleibuso ilgas ūsas,                                                                                                                                                                               Vienas ūsas,                                                                                                                                                                                       Antras ūsas,                             	                                                                                                                                                                 – Tai juokingas.</a:t>
            </a: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r>
              <a:rPr lang="lt" sz="2400" b="1">
                <a:solidFill>
                  <a:srgbClr val="000000"/>
                </a:solidFill>
                <a:latin typeface="Times New Roman"/>
                <a:ea typeface="Times New Roman"/>
                <a:cs typeface="Times New Roman"/>
                <a:sym typeface="Times New Roman"/>
              </a:rPr>
              <a:t> </a:t>
            </a:r>
            <a:endParaRPr sz="2400" b="1">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9"/>
          <p:cNvSpPr txBox="1">
            <a:spLocks noGrp="1"/>
          </p:cNvSpPr>
          <p:nvPr>
            <p:ph type="body" idx="1"/>
          </p:nvPr>
        </p:nvSpPr>
        <p:spPr>
          <a:xfrm>
            <a:off x="77000" y="-44250"/>
            <a:ext cx="4234500" cy="5143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lt" sz="1800" b="1">
                <a:solidFill>
                  <a:srgbClr val="000000"/>
                </a:solidFill>
                <a:latin typeface="Times New Roman"/>
                <a:ea typeface="Times New Roman"/>
                <a:cs typeface="Times New Roman"/>
                <a:sym typeface="Times New Roman"/>
              </a:rPr>
              <a:t>Anzelmas Matutis</a:t>
            </a:r>
            <a:endParaRPr sz="1800" b="1">
              <a:solidFill>
                <a:srgbClr val="000000"/>
              </a:solidFill>
              <a:latin typeface="Times New Roman"/>
              <a:ea typeface="Times New Roman"/>
              <a:cs typeface="Times New Roman"/>
              <a:sym typeface="Times New Roman"/>
            </a:endParaRPr>
          </a:p>
          <a:p>
            <a:pPr marL="0" lvl="0" indent="0" algn="l" rtl="0">
              <a:lnSpc>
                <a:spcPct val="107000"/>
              </a:lnSpc>
              <a:spcBef>
                <a:spcPts val="1200"/>
              </a:spcBef>
              <a:spcAft>
                <a:spcPts val="0"/>
              </a:spcAft>
              <a:buNone/>
            </a:pPr>
            <a:r>
              <a:rPr lang="lt" sz="2400" b="1">
                <a:solidFill>
                  <a:srgbClr val="000000"/>
                </a:solidFill>
                <a:latin typeface="Times New Roman"/>
                <a:ea typeface="Times New Roman"/>
                <a:cs typeface="Times New Roman"/>
                <a:sym typeface="Times New Roman"/>
              </a:rPr>
              <a:t>MALŪNSPARNIS</a:t>
            </a:r>
            <a:endParaRPr sz="2400" b="1">
              <a:solidFill>
                <a:srgbClr val="000000"/>
              </a:solidFill>
              <a:latin typeface="Times New Roman"/>
              <a:ea typeface="Times New Roman"/>
              <a:cs typeface="Times New Roman"/>
              <a:sym typeface="Times New Roman"/>
            </a:endParaRPr>
          </a:p>
          <a:p>
            <a:pPr marL="0" lvl="0" indent="0" algn="l" rtl="0">
              <a:lnSpc>
                <a:spcPct val="107000"/>
              </a:lnSpc>
              <a:spcBef>
                <a:spcPts val="0"/>
              </a:spcBef>
              <a:spcAft>
                <a:spcPts val="0"/>
              </a:spcAft>
              <a:buNone/>
            </a:pPr>
            <a:endParaRPr sz="2400" b="1">
              <a:solidFill>
                <a:srgbClr val="000000"/>
              </a:solidFill>
              <a:latin typeface="Times New Roman"/>
              <a:ea typeface="Times New Roman"/>
              <a:cs typeface="Times New Roman"/>
              <a:sym typeface="Times New Roman"/>
            </a:endParaRPr>
          </a:p>
          <a:p>
            <a:pPr marL="0" lvl="0" indent="0" algn="l" rtl="0">
              <a:lnSpc>
                <a:spcPct val="107000"/>
              </a:lnSpc>
              <a:spcBef>
                <a:spcPts val="0"/>
              </a:spcBef>
              <a:spcAft>
                <a:spcPts val="0"/>
              </a:spcAft>
              <a:buClr>
                <a:schemeClr val="dk1"/>
              </a:buClr>
              <a:buSzPts val="1100"/>
              <a:buFont typeface="Arial"/>
              <a:buNone/>
            </a:pPr>
            <a:endParaRPr sz="2400" b="1">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Sukrankčioja varna</a:t>
            </a:r>
            <a:endParaRPr sz="2400" b="1">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Įpykus, įdūkus:                            - Malūnas                                                    Ar sparnas                                              Virš paukščio to sukas?!                              - Kvar kvar!-                                              Ir varnelis                                                </a:t>
            </a:r>
            <a:r>
              <a:rPr lang="lt" sz="2400" b="1">
                <a:solidFill>
                  <a:schemeClr val="dk1"/>
                </a:solidFill>
                <a:latin typeface="Times New Roman"/>
                <a:ea typeface="Times New Roman"/>
                <a:cs typeface="Times New Roman"/>
                <a:sym typeface="Times New Roman"/>
              </a:rPr>
              <a:t>Ant beržo šakos:                                           </a:t>
            </a:r>
            <a:endParaRPr sz="2400" b="1">
              <a:solidFill>
                <a:schemeClr val="dk1"/>
              </a:solidFill>
              <a:latin typeface="Times New Roman"/>
              <a:ea typeface="Times New Roman"/>
              <a:cs typeface="Times New Roman"/>
              <a:sym typeface="Times New Roman"/>
            </a:endParaRPr>
          </a:p>
          <a:p>
            <a:pPr marL="0" lvl="0" indent="0" algn="l" rtl="0">
              <a:spcBef>
                <a:spcPts val="1600"/>
              </a:spcBef>
              <a:spcAft>
                <a:spcPts val="0"/>
              </a:spcAft>
              <a:buClr>
                <a:schemeClr val="dk1"/>
              </a:buClr>
              <a:buSzPts val="1100"/>
              <a:buFont typeface="Arial"/>
              <a:buNone/>
            </a:pPr>
            <a:endParaRPr sz="2400">
              <a:solidFill>
                <a:schemeClr val="dk1"/>
              </a:solidFill>
            </a:endParaRPr>
          </a:p>
          <a:p>
            <a:pPr marL="0" lvl="0" indent="0" algn="l" rtl="0">
              <a:spcBef>
                <a:spcPts val="1600"/>
              </a:spcBef>
              <a:spcAft>
                <a:spcPts val="1600"/>
              </a:spcAft>
              <a:buNone/>
            </a:pPr>
            <a:endParaRPr/>
          </a:p>
        </p:txBody>
      </p:sp>
      <p:sp>
        <p:nvSpPr>
          <p:cNvPr id="87" name="Google Shape;87;p19"/>
          <p:cNvSpPr txBox="1">
            <a:spLocks noGrp="1"/>
          </p:cNvSpPr>
          <p:nvPr>
            <p:ph type="body" idx="2"/>
          </p:nvPr>
        </p:nvSpPr>
        <p:spPr>
          <a:xfrm>
            <a:off x="4832400" y="0"/>
            <a:ext cx="4311600" cy="496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1600"/>
              </a:spcBef>
              <a:spcAft>
                <a:spcPts val="0"/>
              </a:spcAft>
              <a:buNone/>
            </a:pPr>
            <a:r>
              <a:rPr lang="lt" sz="2400" b="1">
                <a:solidFill>
                  <a:schemeClr val="dk1"/>
                </a:solidFill>
                <a:latin typeface="Times New Roman"/>
                <a:ea typeface="Times New Roman"/>
                <a:cs typeface="Times New Roman"/>
                <a:sym typeface="Times New Roman"/>
              </a:rPr>
              <a:t> Jo antras sparnelis                                Prie pat uodegos!                                                 </a:t>
            </a:r>
            <a:r>
              <a:rPr lang="lt" sz="2400">
                <a:solidFill>
                  <a:srgbClr val="000000"/>
                </a:solidFill>
                <a:latin typeface="Times New Roman"/>
                <a:ea typeface="Times New Roman"/>
                <a:cs typeface="Times New Roman"/>
                <a:sym typeface="Times New Roman"/>
              </a:rPr>
              <a:t>J</a:t>
            </a:r>
            <a:r>
              <a:rPr lang="lt" sz="2400" b="1">
                <a:solidFill>
                  <a:srgbClr val="000000"/>
                </a:solidFill>
                <a:latin typeface="Times New Roman"/>
                <a:ea typeface="Times New Roman"/>
                <a:cs typeface="Times New Roman"/>
                <a:sym typeface="Times New Roman"/>
              </a:rPr>
              <a:t>is žmones pačiupo                                        </a:t>
            </a:r>
            <a:r>
              <a:rPr lang="lt" sz="2400" b="1">
                <a:solidFill>
                  <a:schemeClr val="dk1"/>
                </a:solidFill>
                <a:latin typeface="Times New Roman"/>
                <a:ea typeface="Times New Roman"/>
                <a:cs typeface="Times New Roman"/>
                <a:sym typeface="Times New Roman"/>
              </a:rPr>
              <a:t>Papievy - antai!                                       Juos neša virš upės                               Iškėlęs aukštai!                                Raganius! Raganius!                               Dar girią nuneš!...                                         - Ak varnos                                     Kaparnos,                                  Malūnsparnis aš!</a:t>
            </a:r>
            <a:endParaRPr sz="2400" b="1">
              <a:solidFill>
                <a:schemeClr val="dk1"/>
              </a:solidFill>
              <a:latin typeface="Times New Roman"/>
              <a:ea typeface="Times New Roman"/>
              <a:cs typeface="Times New Roman"/>
              <a:sym typeface="Times New Roman"/>
            </a:endParaRPr>
          </a:p>
          <a:p>
            <a:pPr marL="0" lvl="0" indent="0" algn="l" rtl="0">
              <a:spcBef>
                <a:spcPts val="1600"/>
              </a:spcBef>
              <a:spcAft>
                <a:spcPts val="1600"/>
              </a:spcAft>
              <a:buNone/>
            </a:pPr>
            <a:r>
              <a:rPr lang="lt" sz="2400" b="1">
                <a:solidFill>
                  <a:schemeClr val="dk1"/>
                </a:solidFill>
                <a:highlight>
                  <a:srgbClr val="FFFFFF"/>
                </a:highlight>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body" idx="1"/>
          </p:nvPr>
        </p:nvSpPr>
        <p:spPr>
          <a:xfrm>
            <a:off x="0" y="0"/>
            <a:ext cx="4234500" cy="5376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lt" sz="2400" b="1" i="1">
                <a:solidFill>
                  <a:schemeClr val="lt1"/>
                </a:solidFill>
                <a:latin typeface="Times New Roman"/>
                <a:ea typeface="Times New Roman"/>
                <a:cs typeface="Times New Roman"/>
                <a:sym typeface="Times New Roman"/>
              </a:rPr>
              <a:t>Justinas Marcinkevičius</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DVIRATUKAS</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Aš turėjau dviratuką.</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Vienas ratas nesisuko,</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Per kiemelį važiavau-</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Penkis kiškius sugavau.</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Vienas kiškis ant kaktelės,</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Kitas kiškis ant noselės,</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Clr>
                <a:schemeClr val="dk1"/>
              </a:buClr>
              <a:buSzPts val="1100"/>
              <a:buFont typeface="Arial"/>
              <a:buNone/>
            </a:pPr>
            <a:endParaRPr sz="2400" b="1">
              <a:solidFill>
                <a:schemeClr val="dk1"/>
              </a:solidFill>
              <a:latin typeface="Times New Roman"/>
              <a:ea typeface="Times New Roman"/>
              <a:cs typeface="Times New Roman"/>
              <a:sym typeface="Times New Roman"/>
            </a:endParaRPr>
          </a:p>
        </p:txBody>
      </p:sp>
      <p:sp>
        <p:nvSpPr>
          <p:cNvPr id="93" name="Google Shape;93;p20"/>
          <p:cNvSpPr txBox="1">
            <a:spLocks noGrp="1"/>
          </p:cNvSpPr>
          <p:nvPr>
            <p:ph type="body" idx="2"/>
          </p:nvPr>
        </p:nvSpPr>
        <p:spPr>
          <a:xfrm>
            <a:off x="4832400" y="0"/>
            <a:ext cx="4311600" cy="4967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2400"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Man kiškelis: "sveikas drūts“</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Aš ant kiškio tuoj būc...būc...</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Na palaukit, kitą dieną</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Nesugausiu aš nė vieno-</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Dviratuką sutaisysiu,</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Visi kiškiai išlakstys.</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Clr>
                <a:schemeClr val="dk1"/>
              </a:buClr>
              <a:buSzPts val="1100"/>
              <a:buFont typeface="Arial"/>
              <a:buNone/>
            </a:pPr>
            <a:endParaRPr sz="2400" b="1">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body" idx="1"/>
          </p:nvPr>
        </p:nvSpPr>
        <p:spPr>
          <a:xfrm>
            <a:off x="77000" y="56550"/>
            <a:ext cx="9066900" cy="48030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None/>
            </a:pPr>
            <a:r>
              <a:rPr lang="lt" sz="3000" b="1">
                <a:solidFill>
                  <a:srgbClr val="000000"/>
                </a:solidFill>
                <a:latin typeface="Times New Roman"/>
                <a:ea typeface="Times New Roman"/>
                <a:cs typeface="Times New Roman"/>
                <a:sym typeface="Times New Roman"/>
              </a:rPr>
              <a:t>                  </a:t>
            </a:r>
            <a:r>
              <a:rPr lang="lt" sz="6000" b="1">
                <a:solidFill>
                  <a:srgbClr val="FFFFFF"/>
                </a:solidFill>
                <a:latin typeface="Times New Roman"/>
                <a:ea typeface="Times New Roman"/>
                <a:cs typeface="Times New Roman"/>
                <a:sym typeface="Times New Roman"/>
              </a:rPr>
              <a:t>PASKAITYK</a:t>
            </a:r>
            <a:endParaRPr sz="6000" b="1">
              <a:solidFill>
                <a:srgbClr val="FFFFFF"/>
              </a:solidFill>
              <a:latin typeface="Times New Roman"/>
              <a:ea typeface="Times New Roman"/>
              <a:cs typeface="Times New Roman"/>
              <a:sym typeface="Times New Roman"/>
            </a:endParaRPr>
          </a:p>
          <a:p>
            <a:pPr marL="0" lvl="0" indent="0" algn="just" rtl="0">
              <a:spcBef>
                <a:spcPts val="1200"/>
              </a:spcBef>
              <a:spcAft>
                <a:spcPts val="0"/>
              </a:spcAft>
              <a:buClr>
                <a:schemeClr val="dk1"/>
              </a:buClr>
              <a:buSzPts val="1100"/>
              <a:buFont typeface="Arial"/>
              <a:buNone/>
            </a:pPr>
            <a:endParaRPr sz="6000" b="1">
              <a:solidFill>
                <a:srgbClr val="FFFFFF"/>
              </a:solidFill>
              <a:latin typeface="Times New Roman"/>
              <a:ea typeface="Times New Roman"/>
              <a:cs typeface="Times New Roman"/>
              <a:sym typeface="Times New Roman"/>
            </a:endParaRPr>
          </a:p>
          <a:p>
            <a:pPr marL="0" lvl="0" indent="0" algn="l" rtl="0">
              <a:spcBef>
                <a:spcPts val="1200"/>
              </a:spcBef>
              <a:spcAft>
                <a:spcPts val="1600"/>
              </a:spcAft>
              <a:buNone/>
            </a:pPr>
            <a:endParaRPr sz="300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1B0763"/>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On-screen Show (16:9)</PresentationFormat>
  <Paragraphs>181</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Aclonica</vt:lpstr>
      <vt:lpstr>Arial</vt:lpstr>
      <vt:lpstr>Comic Sans MS</vt:lpstr>
      <vt:lpstr>Times New Roman</vt:lpstr>
      <vt:lpstr>Simple Light</vt:lpstr>
      <vt:lpstr>        </vt:lpstr>
      <vt:lpstr>PowerPoint Presentation</vt:lpstr>
      <vt:lpstr>           UŽRAŠYK AUTOMOBILIŲ RŪŠIS,               IŠVARDINK UŽRAŠYTAS RAIDES.     </vt:lpstr>
      <vt:lpstr>                            PRISIMINS PATARLES, APIE TRANSPORTO PRIEMONES, (IŠSIRINKS IŠMOKS IR UŽRAŠYS PATINKANČIAS PATARLES)  1.       ŽMOGUS ŽEMĖJE TIK PAKELEIVIS. 2.       ŽMOGUS ANT KITO ŠIAUDĄ PAMATO, O ANT SVAĘS    NEI VEŽIMO  NEMATO. 3.       ŽMOGUS – NE MAŠINA. 4.      TU, ELŽBIETA, NEBŪK KIETA, PRIIMK ŽMOGŲ PAKELINGĄ, PAVALGDINK KAIP REIKALINGA. 5.      ŠUO LOJA, O ŽMOGUS VAŽIUOJA. 6.      PINIGAI IR DORĄ ŽMOGŲ IŠVEDA IŠ KELIO. </vt:lpstr>
      <vt:lpstr>        MĮSLĖS APIE TRANSPORTO PRIEMONES 1.    KAI TIK VIENAS PAJUDĖJO, TUOJ KETURI PARIEDĖJO  (ARKLYS IR RATAI) 2. VIENAS BĖGA, VIENAS VEJA(DVIRATIS) 3. VEJA VEJA, BET NIEKADA NEPAVEJA (DVIRATIS) 4. DU TELKINIAI TEKĖNIUOJA, GYVYBĘ ANT SAVĘS NEŠIOJA, BET NE VISUOMET (DVIRATIS) 5. GERŲ TĖVŲ VAIKAI ŠUNŲ KELIAIS NUĖJO (KOSMONAUTA) 6. KUMELAITĖ ŽABALAITĖ VEDA KELIĄ BE VADELIŲ, ATSIGRĮŽTA - NĖR VĖŽELIŲ (LAIVAS) </vt:lpstr>
      <vt:lpstr>           IŠMOK  PASIRINKTĄ EILĖRAŠTUKĄ Kostas Kubilinskas TROLEIBUSAS Rieda melsvas ,                                                                                                                                                                                                                     Troleibuso ilgas ūsas,                                                                                                                                                                               Vienas ūsas,                                                                                                                                                                                       Antras ūsas,                                                                                                                                                                                               – Tai juokingas.  </vt:lpstr>
      <vt:lpstr>PowerPoint Presentation</vt:lpstr>
      <vt:lpstr>PowerPoint Presentation</vt:lpstr>
      <vt:lpstr>PowerPoint Presentation</vt:lpstr>
      <vt:lpstr>  Senelis pasakojo, kad jo tėtis iš kaimo į miestą keliaudavo arkliu. Šiais laikais arkliais keliaujama retai. Juos pakeitė įvairios transporto priemonės: automobilis, autobusas, troleibusas, lėktuvas, traukinys,laivas,motociklas.                                                                                           Tiesa, mano tėčio draugas Jonas turi motociklą, kurį vadina žirgu – gražiu, greitu arkliu. Automobilių variklių galingumą dar ir šiandien matuoja arklio galiomis. </vt:lpstr>
      <vt:lpstr>1NES .    </vt:lpstr>
      <vt:lpstr>                          PAPASAKOK MATYTĄ ANIMACINĮ FILMUKĄ  </vt:lpstr>
      <vt:lpstr>                          PAPASAKOK MATYTĄ ANIMACINĮ FILMUKĄ  </vt:lpstr>
      <vt:lpstr>NUPIEŠK TRANSPORTO PRIEMONĖS KELIĄ.  </vt:lpstr>
      <vt:lpstr>                                                                IŠ ENCIKLOPEDIJOS IŠRINK IR UŽRAŠYK                                 ĮVAIRIAS TRANSPORTO RŪŠIS.   </vt:lpstr>
      <vt:lpstr>                                                                </vt:lpstr>
      <vt:lpstr>                                                                </vt:lpstr>
      <vt:lpstr>TRANSPORTO PRIEMONIŲ ATSIRADIMO ISTORIJA.  </vt:lpstr>
      <vt:lpstr>TRANSPORTO PRIEMONIŲ ATSIRADIMO ISTORIJA.  </vt:lpstr>
      <vt:lpstr>TRANSPORTO PRIEMONIŲ ATSIRADIMO ISTORIJA.  </vt:lpstr>
      <vt:lpstr>                                          TRANSPORTO PRIEMONIŲ                                               ATSIRADIMO ISTORIJA.  </vt:lpstr>
      <vt:lpstr>PowerPoint Presentation</vt:lpstr>
      <vt:lpstr>    TRANSPORTO PRIEMONIŲ PRITAIKYMAS                               </vt:lpstr>
      <vt:lpstr>             PAŽAISK ŽAIDIMĄ ,,VAŽIUOJAM!                               </vt:lpstr>
      <vt:lpstr>   ·        1.      MATUOK NAMUOSE ESANČIUS DAIKTUS ĮVAIRIAIS MATAVIMO VIENETAIS.                                                                            </vt:lpstr>
      <vt:lpstr>         ATLIK VEIKSMUS, SUSKAIČIUOK IR NUSPALVINK.</vt:lpstr>
      <vt:lpstr>         ATLIK VEIKSMUS, SUSKAIČIUOK IR NUSPALVINK.</vt:lpstr>
      <vt:lpstr>         ATLIK VEIKSMUS, SUSKAIČIUOK IR NUSPALVINK.</vt:lpstr>
      <vt:lpstr>          ATLIK STEBĖJIMĄ IR UŽRAŠYK   </vt:lpstr>
      <vt:lpstr>KOKIA TRANSPORTO PRIEMONĖ KOKIU KELIU VAŽIUOJA    </vt:lpstr>
      <vt:lpstr>      KAS KOKIĄ TRANSPORTO PRIEMONĘ VALDO     </vt:lpstr>
      <vt:lpstr>PowerPoint Presentation</vt:lpstr>
      <vt:lpstr>PowerPoint Presentation</vt:lpstr>
      <vt:lpstr>PowerPoint Presentation</vt:lpstr>
      <vt:lpstr>PowerPoint Presentation</vt:lpstr>
      <vt:lpstr>PowerPoint Presentation</vt:lpstr>
      <vt:lpstr>KŪRYBIŠKAI PIEŠ, LIPDYS, KURS ĮVAIRIOMIS TECHNIKOMIS TRANSPORTO PRIEMONES. STEBĖS, ANALIZUOS, TYRINĖS, PARINKS REIKIAMAS SPALVAS, JAS LIES, STEBĖS TRANSPORTO PRIEMONIŲ FORMAS.  </vt:lpstr>
      <vt:lpstr> </vt:lpstr>
      <vt:lpstr> </vt:lpstr>
      <vt:lpstr> </vt:lpstr>
      <vt:lpstr>  PADAINUOK IR PAŠOK KEISTUOLIU TEATRO DAINĄ  MĖLYNAS AUTOBUSIUKAS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20170903s2</dc:creator>
  <cp:lastModifiedBy>Vaida Alūzaitė</cp:lastModifiedBy>
  <cp:revision>1</cp:revision>
  <dcterms:modified xsi:type="dcterms:W3CDTF">2020-04-17T05:34:54Z</dcterms:modified>
</cp:coreProperties>
</file>