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23" roundtripDataSignature="AMtx7mhGtYALIEYCZW7WfSFKf0iqtcTv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 name="Google Shape;1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 name="Google Shape;7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3a535262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3a535262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 name="Google Shape;10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2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2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2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2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2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2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2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2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hyperlink" Target="https://www.dropbox.com/s/okpmqlexfpudaqi/Skaiciuote.3gp?dl=0" TargetMode="External"/><Relationship Id="rId4" Type="http://schemas.openxmlformats.org/officeDocument/2006/relationships/hyperlink" Target="https://www.dropbox.com/s/1ud33rq325jtqbz/Pasaka%20apie%20pauksteli%20ir%20liuta.3gp?dl=0"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200"/>
              <a:buNone/>
            </a:pPr>
            <a:br>
              <a:rPr lang="lt-LT" b="1" dirty="0">
                <a:solidFill>
                  <a:srgbClr val="FFFF00"/>
                </a:solidFill>
                <a:latin typeface="Times New Roman" panose="02020603050405020304" pitchFamily="18" charset="0"/>
                <a:cs typeface="Times New Roman" panose="02020603050405020304" pitchFamily="18" charset="0"/>
              </a:rPr>
            </a:br>
            <a:br>
              <a:rPr lang="lt-LT" b="1" dirty="0">
                <a:solidFill>
                  <a:srgbClr val="FFFF00"/>
                </a:solidFill>
                <a:latin typeface="Times New Roman" panose="02020603050405020304" pitchFamily="18" charset="0"/>
                <a:cs typeface="Times New Roman" panose="02020603050405020304" pitchFamily="18" charset="0"/>
              </a:rPr>
            </a:br>
            <a:br>
              <a:rPr lang="lt-LT" b="1" dirty="0">
                <a:solidFill>
                  <a:srgbClr val="FFFF00"/>
                </a:solidFill>
                <a:latin typeface="Times New Roman" panose="02020603050405020304" pitchFamily="18" charset="0"/>
                <a:cs typeface="Times New Roman" panose="02020603050405020304" pitchFamily="18" charset="0"/>
              </a:rPr>
            </a:br>
            <a:br>
              <a:rPr lang="lt-LT" b="1" dirty="0">
                <a:solidFill>
                  <a:srgbClr val="FFFF00"/>
                </a:solidFill>
                <a:latin typeface="Times New Roman" panose="02020603050405020304" pitchFamily="18" charset="0"/>
                <a:cs typeface="Times New Roman" panose="02020603050405020304" pitchFamily="18" charset="0"/>
              </a:rPr>
            </a:br>
            <a:r>
              <a:rPr lang="lt-LT" sz="2000" b="1" dirty="0">
                <a:solidFill>
                  <a:srgbClr val="FFFF00"/>
                </a:solidFill>
                <a:latin typeface="Times New Roman" panose="02020603050405020304" pitchFamily="18" charset="0"/>
                <a:cs typeface="Times New Roman" panose="02020603050405020304" pitchFamily="18" charset="0"/>
              </a:rPr>
              <a:t>KAUNO SANATORINIS LOPŠELIS-DARŽELIS „PUŠYNĖLIS“</a:t>
            </a:r>
            <a:endParaRPr sz="2000" b="1" dirty="0">
              <a:solidFill>
                <a:srgbClr val="FFFF00"/>
              </a:solidFill>
              <a:latin typeface="Times New Roman" panose="02020603050405020304" pitchFamily="18" charset="0"/>
              <a:cs typeface="Times New Roman" panose="02020603050405020304" pitchFamily="18" charset="0"/>
            </a:endParaRPr>
          </a:p>
        </p:txBody>
      </p:sp>
      <p:sp>
        <p:nvSpPr>
          <p:cNvPr id="4" name="Teksto vietos rezervavimo ženklas 3">
            <a:extLst>
              <a:ext uri="{FF2B5EF4-FFF2-40B4-BE49-F238E27FC236}">
                <a16:creationId xmlns:a16="http://schemas.microsoft.com/office/drawing/2014/main" id="{C735771B-7998-4D52-AD69-93DC2F1F717F}"/>
              </a:ext>
            </a:extLst>
          </p:cNvPr>
          <p:cNvSpPr>
            <a:spLocks noGrp="1"/>
          </p:cNvSpPr>
          <p:nvPr>
            <p:ph type="body" idx="1"/>
          </p:nvPr>
        </p:nvSpPr>
        <p:spPr/>
        <p:txBody>
          <a:bodyPr/>
          <a:lstStyle/>
          <a:p>
            <a:pPr marL="114300" indent="0" algn="ctr">
              <a:buNone/>
            </a:pPr>
            <a:endParaRPr lang="lt-LT" sz="2400" b="1" dirty="0">
              <a:solidFill>
                <a:srgbClr val="FFFF00"/>
              </a:solidFill>
              <a:latin typeface="Times New Roman" panose="02020603050405020304" pitchFamily="18" charset="0"/>
              <a:cs typeface="Times New Roman" panose="02020603050405020304" pitchFamily="18" charset="0"/>
            </a:endParaRPr>
          </a:p>
          <a:p>
            <a:pPr marL="114300" indent="0" algn="ctr">
              <a:buNone/>
            </a:pPr>
            <a:r>
              <a:rPr lang="lt-LT" sz="2400" b="1" dirty="0">
                <a:solidFill>
                  <a:srgbClr val="FFFF00"/>
                </a:solidFill>
                <a:latin typeface="Times New Roman" panose="02020603050405020304" pitchFamily="18" charset="0"/>
                <a:cs typeface="Times New Roman" panose="02020603050405020304" pitchFamily="18" charset="0"/>
              </a:rPr>
              <a:t>Ąžuoliukų grupės</a:t>
            </a:r>
            <a:br>
              <a:rPr lang="lt-LT" sz="2400" b="1" dirty="0">
                <a:solidFill>
                  <a:srgbClr val="FFFF00"/>
                </a:solidFill>
                <a:latin typeface="Times New Roman" panose="02020603050405020304" pitchFamily="18" charset="0"/>
                <a:cs typeface="Times New Roman" panose="02020603050405020304" pitchFamily="18" charset="0"/>
              </a:rPr>
            </a:br>
            <a:r>
              <a:rPr lang="lt-LT" sz="2400" b="1" dirty="0">
                <a:solidFill>
                  <a:srgbClr val="FFFF00"/>
                </a:solidFill>
                <a:latin typeface="Times New Roman" panose="02020603050405020304" pitchFamily="18" charset="0"/>
                <a:cs typeface="Times New Roman" panose="02020603050405020304" pitchFamily="18" charset="0"/>
              </a:rPr>
              <a:t> nuotolinio ugdymo veiklų refleksija</a:t>
            </a:r>
            <a:endParaRPr lang="lt-LT" sz="2400" dirty="0"/>
          </a:p>
        </p:txBody>
      </p:sp>
      <p:sp>
        <p:nvSpPr>
          <p:cNvPr id="56" name="Google Shape;56;p1"/>
          <p:cNvSpPr txBox="1"/>
          <p:nvPr/>
        </p:nvSpPr>
        <p:spPr>
          <a:xfrm>
            <a:off x="5614200" y="3072809"/>
            <a:ext cx="3218100" cy="1381566"/>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lt-LT" sz="1800" b="0" i="0" u="none" strike="noStrike" cap="none" dirty="0">
                <a:solidFill>
                  <a:srgbClr val="FFFF00"/>
                </a:solidFill>
                <a:latin typeface="Times New Roman" panose="02020603050405020304" pitchFamily="18" charset="0"/>
                <a:cs typeface="Times New Roman" panose="02020603050405020304" pitchFamily="18" charset="0"/>
                <a:sym typeface="Arial"/>
              </a:rPr>
              <a:t>Parengė:</a:t>
            </a:r>
          </a:p>
          <a:p>
            <a:pPr marL="0" marR="0" lvl="0" indent="0" algn="r" rtl="0">
              <a:lnSpc>
                <a:spcPct val="100000"/>
              </a:lnSpc>
              <a:spcBef>
                <a:spcPts val="0"/>
              </a:spcBef>
              <a:spcAft>
                <a:spcPts val="0"/>
              </a:spcAft>
              <a:buClr>
                <a:srgbClr val="000000"/>
              </a:buClr>
              <a:buSzPts val="2400"/>
              <a:buFont typeface="Arial"/>
              <a:buNone/>
            </a:pPr>
            <a:r>
              <a:rPr lang="lt-LT" sz="1800" b="0" i="0" u="none" strike="noStrike" cap="none" dirty="0">
                <a:solidFill>
                  <a:srgbClr val="FFFF00"/>
                </a:solidFill>
                <a:latin typeface="Times New Roman" panose="02020603050405020304" pitchFamily="18" charset="0"/>
                <a:cs typeface="Times New Roman" panose="02020603050405020304" pitchFamily="18" charset="0"/>
                <a:sym typeface="Arial"/>
              </a:rPr>
              <a:t>Laimutė Jucevičienė,</a:t>
            </a:r>
          </a:p>
          <a:p>
            <a:pPr marL="0" marR="0" lvl="0" indent="0" algn="r" rtl="0">
              <a:lnSpc>
                <a:spcPct val="100000"/>
              </a:lnSpc>
              <a:spcBef>
                <a:spcPts val="0"/>
              </a:spcBef>
              <a:spcAft>
                <a:spcPts val="0"/>
              </a:spcAft>
              <a:buClr>
                <a:srgbClr val="000000"/>
              </a:buClr>
              <a:buSzPts val="2400"/>
              <a:buFont typeface="Arial"/>
              <a:buNone/>
            </a:pPr>
            <a:r>
              <a:rPr lang="lt-LT" sz="1800" b="0" i="0" u="none" strike="noStrike" cap="none" dirty="0">
                <a:solidFill>
                  <a:srgbClr val="FFFF00"/>
                </a:solidFill>
                <a:latin typeface="Times New Roman" panose="02020603050405020304" pitchFamily="18" charset="0"/>
                <a:cs typeface="Times New Roman" panose="02020603050405020304" pitchFamily="18" charset="0"/>
                <a:sym typeface="Arial"/>
              </a:rPr>
              <a:t>Indrė Krasauskaitė</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pic>
        <p:nvPicPr>
          <p:cNvPr id="114" name="Google Shape;114;p10"/>
          <p:cNvPicPr preferRelativeResize="0"/>
          <p:nvPr/>
        </p:nvPicPr>
        <p:blipFill rotWithShape="1">
          <a:blip r:embed="rId4">
            <a:alphaModFix/>
          </a:blip>
          <a:srcRect/>
          <a:stretch/>
        </p:blipFill>
        <p:spPr>
          <a:xfrm>
            <a:off x="4974663" y="0"/>
            <a:ext cx="3857626" cy="5143501"/>
          </a:xfrm>
          <a:prstGeom prst="rect">
            <a:avLst/>
          </a:prstGeom>
          <a:noFill/>
          <a:ln>
            <a:noFill/>
          </a:ln>
        </p:spPr>
      </p:pic>
      <p:pic>
        <p:nvPicPr>
          <p:cNvPr id="115" name="Google Shape;115;p10"/>
          <p:cNvPicPr preferRelativeResize="0"/>
          <p:nvPr/>
        </p:nvPicPr>
        <p:blipFill rotWithShape="1">
          <a:blip r:embed="rId5">
            <a:alphaModFix/>
          </a:blip>
          <a:srcRect/>
          <a:stretch/>
        </p:blipFill>
        <p:spPr>
          <a:xfrm>
            <a:off x="589238" y="0"/>
            <a:ext cx="3857626"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9"/>
        <p:cNvGrpSpPr/>
        <p:nvPr/>
      </p:nvGrpSpPr>
      <p:grpSpPr>
        <a:xfrm>
          <a:off x="0" y="0"/>
          <a:ext cx="0" cy="0"/>
          <a:chOff x="0" y="0"/>
          <a:chExt cx="0" cy="0"/>
        </a:xfrm>
      </p:grpSpPr>
      <p:pic>
        <p:nvPicPr>
          <p:cNvPr id="120" name="Google Shape;120;p11"/>
          <p:cNvPicPr preferRelativeResize="0"/>
          <p:nvPr/>
        </p:nvPicPr>
        <p:blipFill rotWithShape="1">
          <a:blip r:embed="rId4">
            <a:alphaModFix/>
          </a:blip>
          <a:srcRect/>
          <a:stretch/>
        </p:blipFill>
        <p:spPr>
          <a:xfrm>
            <a:off x="450863" y="0"/>
            <a:ext cx="3857626" cy="5143501"/>
          </a:xfrm>
          <a:prstGeom prst="rect">
            <a:avLst/>
          </a:prstGeom>
          <a:noFill/>
          <a:ln>
            <a:noFill/>
          </a:ln>
        </p:spPr>
      </p:pic>
      <p:pic>
        <p:nvPicPr>
          <p:cNvPr id="121" name="Google Shape;121;p11"/>
          <p:cNvPicPr preferRelativeResize="0"/>
          <p:nvPr/>
        </p:nvPicPr>
        <p:blipFill rotWithShape="1">
          <a:blip r:embed="rId5">
            <a:alphaModFix/>
          </a:blip>
          <a:srcRect/>
          <a:stretch/>
        </p:blipFill>
        <p:spPr>
          <a:xfrm>
            <a:off x="4877662" y="0"/>
            <a:ext cx="3857626" cy="5143501"/>
          </a:xfrm>
          <a:prstGeom prst="rect">
            <a:avLst/>
          </a:prstGeom>
          <a:noFill/>
          <a:ln>
            <a:noFill/>
          </a:ln>
        </p:spPr>
      </p:pic>
      <p:sp>
        <p:nvSpPr>
          <p:cNvPr id="122" name="Google Shape;122;p11"/>
          <p:cNvSpPr txBox="1"/>
          <p:nvPr/>
        </p:nvSpPr>
        <p:spPr>
          <a:xfrm>
            <a:off x="5874275" y="4568875"/>
            <a:ext cx="2079900" cy="39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lt" sz="2400" b="0" i="0" u="none" strike="noStrike" cap="none">
                <a:solidFill>
                  <a:srgbClr val="000000"/>
                </a:solidFill>
                <a:latin typeface="Times New Roman"/>
                <a:ea typeface="Times New Roman"/>
                <a:cs typeface="Times New Roman"/>
                <a:sym typeface="Times New Roman"/>
              </a:rPr>
              <a:t>MATUOJAME</a:t>
            </a:r>
            <a:endParaRPr sz="24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pic>
        <p:nvPicPr>
          <p:cNvPr id="127" name="Google Shape;127;p12"/>
          <p:cNvPicPr preferRelativeResize="0"/>
          <p:nvPr/>
        </p:nvPicPr>
        <p:blipFill rotWithShape="1">
          <a:blip r:embed="rId4">
            <a:alphaModFix/>
          </a:blip>
          <a:srcRect/>
          <a:stretch/>
        </p:blipFill>
        <p:spPr>
          <a:xfrm>
            <a:off x="320888" y="0"/>
            <a:ext cx="3857625" cy="5143500"/>
          </a:xfrm>
          <a:prstGeom prst="rect">
            <a:avLst/>
          </a:prstGeom>
          <a:noFill/>
          <a:ln>
            <a:noFill/>
          </a:ln>
        </p:spPr>
      </p:pic>
      <p:pic>
        <p:nvPicPr>
          <p:cNvPr id="128" name="Google Shape;128;p12"/>
          <p:cNvPicPr preferRelativeResize="0"/>
          <p:nvPr/>
        </p:nvPicPr>
        <p:blipFill rotWithShape="1">
          <a:blip r:embed="rId5">
            <a:alphaModFix/>
          </a:blip>
          <a:srcRect/>
          <a:stretch/>
        </p:blipFill>
        <p:spPr>
          <a:xfrm>
            <a:off x="4959813" y="0"/>
            <a:ext cx="3857625"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pic>
        <p:nvPicPr>
          <p:cNvPr id="133" name="Google Shape;133;p13"/>
          <p:cNvPicPr preferRelativeResize="0"/>
          <p:nvPr/>
        </p:nvPicPr>
        <p:blipFill rotWithShape="1">
          <a:blip r:embed="rId4">
            <a:alphaModFix/>
          </a:blip>
          <a:srcRect/>
          <a:stretch/>
        </p:blipFill>
        <p:spPr>
          <a:xfrm>
            <a:off x="1143000" y="0"/>
            <a:ext cx="6857999"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pic>
        <p:nvPicPr>
          <p:cNvPr id="138" name="Google Shape;138;p14"/>
          <p:cNvPicPr preferRelativeResize="0"/>
          <p:nvPr/>
        </p:nvPicPr>
        <p:blipFill rotWithShape="1">
          <a:blip r:embed="rId4">
            <a:alphaModFix/>
          </a:blip>
          <a:srcRect/>
          <a:stretch/>
        </p:blipFill>
        <p:spPr>
          <a:xfrm>
            <a:off x="521138" y="0"/>
            <a:ext cx="3857626" cy="5143501"/>
          </a:xfrm>
          <a:prstGeom prst="rect">
            <a:avLst/>
          </a:prstGeom>
          <a:noFill/>
          <a:ln>
            <a:noFill/>
          </a:ln>
        </p:spPr>
      </p:pic>
      <p:pic>
        <p:nvPicPr>
          <p:cNvPr id="139" name="Google Shape;139;p14"/>
          <p:cNvPicPr preferRelativeResize="0"/>
          <p:nvPr/>
        </p:nvPicPr>
        <p:blipFill rotWithShape="1">
          <a:blip r:embed="rId5">
            <a:alphaModFix/>
          </a:blip>
          <a:srcRect/>
          <a:stretch/>
        </p:blipFill>
        <p:spPr>
          <a:xfrm>
            <a:off x="4819262" y="0"/>
            <a:ext cx="3857626"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
        <p:cNvGrpSpPr/>
        <p:nvPr/>
      </p:nvGrpSpPr>
      <p:grpSpPr>
        <a:xfrm>
          <a:off x="0" y="0"/>
          <a:ext cx="0" cy="0"/>
          <a:chOff x="0" y="0"/>
          <a:chExt cx="0" cy="0"/>
        </a:xfrm>
      </p:grpSpPr>
      <p:pic>
        <p:nvPicPr>
          <p:cNvPr id="144" name="Google Shape;144;p15"/>
          <p:cNvPicPr preferRelativeResize="0"/>
          <p:nvPr/>
        </p:nvPicPr>
        <p:blipFill rotWithShape="1">
          <a:blip r:embed="rId4">
            <a:alphaModFix/>
          </a:blip>
          <a:srcRect/>
          <a:stretch/>
        </p:blipFill>
        <p:spPr>
          <a:xfrm>
            <a:off x="1143000" y="0"/>
            <a:ext cx="6857999"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pic>
        <p:nvPicPr>
          <p:cNvPr id="149" name="Google Shape;149;p16"/>
          <p:cNvPicPr preferRelativeResize="0"/>
          <p:nvPr/>
        </p:nvPicPr>
        <p:blipFill rotWithShape="1">
          <a:blip r:embed="rId4">
            <a:alphaModFix/>
          </a:blip>
          <a:srcRect/>
          <a:stretch/>
        </p:blipFill>
        <p:spPr>
          <a:xfrm>
            <a:off x="1147658" y="0"/>
            <a:ext cx="6858018"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17"/>
          <p:cNvPicPr preferRelativeResize="0"/>
          <p:nvPr/>
        </p:nvPicPr>
        <p:blipFill rotWithShape="1">
          <a:blip r:embed="rId4">
            <a:alphaModFix/>
          </a:blip>
          <a:srcRect/>
          <a:stretch/>
        </p:blipFill>
        <p:spPr>
          <a:xfrm>
            <a:off x="646438" y="0"/>
            <a:ext cx="3857626" cy="5143501"/>
          </a:xfrm>
          <a:prstGeom prst="rect">
            <a:avLst/>
          </a:prstGeom>
          <a:noFill/>
          <a:ln>
            <a:noFill/>
          </a:ln>
        </p:spPr>
      </p:pic>
      <p:pic>
        <p:nvPicPr>
          <p:cNvPr id="155" name="Google Shape;155;p17"/>
          <p:cNvPicPr preferRelativeResize="0"/>
          <p:nvPr/>
        </p:nvPicPr>
        <p:blipFill rotWithShape="1">
          <a:blip r:embed="rId5">
            <a:alphaModFix/>
          </a:blip>
          <a:srcRect/>
          <a:stretch/>
        </p:blipFill>
        <p:spPr>
          <a:xfrm>
            <a:off x="4915462" y="0"/>
            <a:ext cx="3857626" cy="5143501"/>
          </a:xfrm>
          <a:prstGeom prst="rect">
            <a:avLst/>
          </a:prstGeom>
          <a:noFill/>
          <a:ln>
            <a:noFill/>
          </a:ln>
        </p:spPr>
      </p:pic>
      <p:sp>
        <p:nvSpPr>
          <p:cNvPr id="156" name="Google Shape;156;p17"/>
          <p:cNvSpPr txBox="1"/>
          <p:nvPr/>
        </p:nvSpPr>
        <p:spPr>
          <a:xfrm>
            <a:off x="4707850" y="618350"/>
            <a:ext cx="7341300" cy="856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
        <p:cNvGrpSpPr/>
        <p:nvPr/>
      </p:nvGrpSpPr>
      <p:grpSpPr>
        <a:xfrm>
          <a:off x="0" y="0"/>
          <a:ext cx="0" cy="0"/>
          <a:chOff x="0" y="0"/>
          <a:chExt cx="0" cy="0"/>
        </a:xfrm>
      </p:grpSpPr>
      <p:sp>
        <p:nvSpPr>
          <p:cNvPr id="61" name="Google Shape;61;p2"/>
          <p:cNvSpPr txBox="1"/>
          <p:nvPr/>
        </p:nvSpPr>
        <p:spPr>
          <a:xfrm>
            <a:off x="295125" y="1545850"/>
            <a:ext cx="8849100" cy="145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lt" sz="2400" b="1" i="0" u="sng" strike="noStrike" cap="none">
                <a:solidFill>
                  <a:srgbClr val="FFFF00"/>
                </a:solidFill>
                <a:latin typeface="Times New Roman"/>
                <a:ea typeface="Times New Roman"/>
                <a:cs typeface="Times New Roman"/>
                <a:sym typeface="Times New Roman"/>
              </a:rPr>
              <a:t>Tikslas</a:t>
            </a:r>
            <a:endParaRPr sz="2400" b="1" i="0" u="sng" strike="noStrike" cap="none">
              <a:solidFill>
                <a:srgbClr val="FFFF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Clr>
                <a:srgbClr val="000000"/>
              </a:buClr>
              <a:buSzPts val="2400"/>
              <a:buFont typeface="Arial"/>
              <a:buNone/>
            </a:pPr>
            <a:r>
              <a:rPr lang="lt" sz="2400" b="1" i="0" u="none" strike="noStrike" cap="none">
                <a:solidFill>
                  <a:srgbClr val="FFFF00"/>
                </a:solidFill>
                <a:latin typeface="Times New Roman"/>
                <a:ea typeface="Times New Roman"/>
                <a:cs typeface="Times New Roman"/>
                <a:sym typeface="Times New Roman"/>
              </a:rPr>
              <a:t>Prisiminti laukinius ir naminius gyvūnus, jų gyvenimą, išsiaiškinama, ką jie ėda, įsimenami jų ir jauniklių pavadinimai. Ugdytiniai mokysis branginti gyvąją gamtą.</a:t>
            </a:r>
            <a:endParaRPr sz="2400" b="1" i="0" u="none" strike="noStrike" cap="none">
              <a:solidFill>
                <a:srgbClr val="FFFF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5"/>
        <p:cNvGrpSpPr/>
        <p:nvPr/>
      </p:nvGrpSpPr>
      <p:grpSpPr>
        <a:xfrm>
          <a:off x="0" y="0"/>
          <a:ext cx="0" cy="0"/>
          <a:chOff x="0" y="0"/>
          <a:chExt cx="0" cy="0"/>
        </a:xfrm>
      </p:grpSpPr>
      <p:sp>
        <p:nvSpPr>
          <p:cNvPr id="66" name="Google Shape;66;p3"/>
          <p:cNvSpPr txBox="1">
            <a:spLocks noGrp="1"/>
          </p:cNvSpPr>
          <p:nvPr>
            <p:ph type="title"/>
          </p:nvPr>
        </p:nvSpPr>
        <p:spPr>
          <a:xfrm>
            <a:off x="241450" y="0"/>
            <a:ext cx="8520600" cy="54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lt" b="1"/>
              <a:t>TĖVELIŲ  ĮŽVALGOS</a:t>
            </a:r>
            <a:endParaRPr b="1"/>
          </a:p>
        </p:txBody>
      </p:sp>
      <p:sp>
        <p:nvSpPr>
          <p:cNvPr id="67" name="Google Shape;67;p3"/>
          <p:cNvSpPr txBox="1">
            <a:spLocks noGrp="1"/>
          </p:cNvSpPr>
          <p:nvPr>
            <p:ph type="body" idx="1"/>
          </p:nvPr>
        </p:nvSpPr>
        <p:spPr>
          <a:xfrm>
            <a:off x="112425" y="-141750"/>
            <a:ext cx="9031500" cy="4843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600"/>
              </a:spcBef>
              <a:spcAft>
                <a:spcPts val="0"/>
              </a:spcAft>
              <a:buSzPts val="1800"/>
              <a:buNone/>
            </a:pPr>
            <a:endParaRPr b="1">
              <a:solidFill>
                <a:srgbClr val="222222"/>
              </a:solidFill>
              <a:latin typeface="Times New Roman"/>
              <a:ea typeface="Times New Roman"/>
              <a:cs typeface="Times New Roman"/>
              <a:sym typeface="Times New Roman"/>
            </a:endParaRPr>
          </a:p>
          <a:p>
            <a:pPr marL="0" lvl="0" indent="0" algn="l" rtl="0">
              <a:lnSpc>
                <a:spcPct val="150000"/>
              </a:lnSpc>
              <a:spcBef>
                <a:spcPts val="600"/>
              </a:spcBef>
              <a:spcAft>
                <a:spcPts val="0"/>
              </a:spcAft>
              <a:buSzPts val="1800"/>
              <a:buNone/>
            </a:pPr>
            <a:r>
              <a:rPr lang="lt" b="1">
                <a:solidFill>
                  <a:srgbClr val="222222"/>
                </a:solidFill>
                <a:latin typeface="Times New Roman"/>
                <a:ea typeface="Times New Roman"/>
                <a:cs typeface="Times New Roman"/>
                <a:sym typeface="Times New Roman"/>
              </a:rPr>
              <a:t>“Nustebino tai, kad knygelių skaitymas tapo svarbia dienos dalimi, išties per kelias dienas mergaitė perskaitė rekordiškai daug (žinoma, pagal savo galimybes). Skaitėme turimą knygą apie naminius ir laukinius gyvūnus, įdomiausia buvo tai, kuo gyvūnai minta. Tiesa, mėsėdžiais šiek tiek nusivylė :)) </a:t>
            </a:r>
            <a:endParaRPr b="1">
              <a:solidFill>
                <a:srgbClr val="222222"/>
              </a:solidFill>
              <a:latin typeface="Times New Roman"/>
              <a:ea typeface="Times New Roman"/>
              <a:cs typeface="Times New Roman"/>
              <a:sym typeface="Times New Roman"/>
            </a:endParaRPr>
          </a:p>
          <a:p>
            <a:pPr marL="0" lvl="0" indent="0" algn="l" rtl="0">
              <a:lnSpc>
                <a:spcPct val="150000"/>
              </a:lnSpc>
              <a:spcBef>
                <a:spcPts val="600"/>
              </a:spcBef>
              <a:spcAft>
                <a:spcPts val="0"/>
              </a:spcAft>
              <a:buSzPts val="1800"/>
              <a:buNone/>
            </a:pPr>
            <a:r>
              <a:rPr lang="lt" b="1">
                <a:solidFill>
                  <a:srgbClr val="222222"/>
                </a:solidFill>
                <a:latin typeface="Times New Roman"/>
                <a:ea typeface="Times New Roman"/>
                <a:cs typeface="Times New Roman"/>
                <a:sym typeface="Times New Roman"/>
              </a:rPr>
              <a:t>O štai kūrybinė užduotėlė - gyvūnėlių "gamyba" itin sužavėjo, nes ji didelė gyvūnų mylėtoja.</a:t>
            </a:r>
            <a:endParaRPr b="1">
              <a:solidFill>
                <a:srgbClr val="222222"/>
              </a:solidFill>
              <a:latin typeface="Times New Roman"/>
              <a:ea typeface="Times New Roman"/>
              <a:cs typeface="Times New Roman"/>
              <a:sym typeface="Times New Roman"/>
            </a:endParaRPr>
          </a:p>
          <a:p>
            <a:pPr marL="0" lvl="0" indent="0" algn="l" rtl="0">
              <a:lnSpc>
                <a:spcPct val="150000"/>
              </a:lnSpc>
              <a:spcBef>
                <a:spcPts val="600"/>
              </a:spcBef>
              <a:spcAft>
                <a:spcPts val="0"/>
              </a:spcAft>
              <a:buSzPts val="1800"/>
              <a:buNone/>
            </a:pPr>
            <a:r>
              <a:rPr lang="lt" b="1">
                <a:solidFill>
                  <a:srgbClr val="222222"/>
                </a:solidFill>
                <a:latin typeface="Times New Roman"/>
                <a:ea typeface="Times New Roman"/>
                <a:cs typeface="Times New Roman"/>
                <a:sym typeface="Times New Roman"/>
              </a:rPr>
              <a:t>Saugodamos medelius, matematines užduotėles sprendėme tiesiog kompiuterio ekrane, jos mergaitei visada prie širdies :)) Įspūdį paliko ir interaktyvios gyvūnėlių dėlionės ("užkabino" visam vakarui) bei skirtumų ieškojimas paveikslėliuose.  </a:t>
            </a:r>
            <a:endParaRPr b="1">
              <a:solidFill>
                <a:srgbClr val="222222"/>
              </a:solidFill>
              <a:latin typeface="Times New Roman"/>
              <a:ea typeface="Times New Roman"/>
              <a:cs typeface="Times New Roman"/>
              <a:sym typeface="Times New Roman"/>
            </a:endParaRPr>
          </a:p>
          <a:p>
            <a:pPr marL="0" lvl="0" indent="0" algn="l" rtl="0">
              <a:lnSpc>
                <a:spcPct val="150000"/>
              </a:lnSpc>
              <a:spcBef>
                <a:spcPts val="600"/>
              </a:spcBef>
              <a:spcAft>
                <a:spcPts val="0"/>
              </a:spcAft>
              <a:buSzPts val="1800"/>
              <a:buNone/>
            </a:pPr>
            <a:r>
              <a:rPr lang="lt" b="1">
                <a:solidFill>
                  <a:srgbClr val="222222"/>
                </a:solidFill>
                <a:latin typeface="Times New Roman"/>
                <a:ea typeface="Times New Roman"/>
                <a:cs typeface="Times New Roman"/>
                <a:sym typeface="Times New Roman"/>
              </a:rPr>
              <a:t>P. S. Žaidimas "Pelės į sandėlį"  (pagal mergaitės pakoreguotas taisykles :)) tapo šeimos atradimu, suteikė daug pozityvių emocijų!!!”</a:t>
            </a:r>
            <a:endParaRPr b="1">
              <a:solidFill>
                <a:srgbClr val="222222"/>
              </a:solidFill>
              <a:latin typeface="Times New Roman"/>
              <a:ea typeface="Times New Roman"/>
              <a:cs typeface="Times New Roman"/>
              <a:sym typeface="Times New Roman"/>
            </a:endParaRPr>
          </a:p>
          <a:p>
            <a:pPr marL="0" lvl="0" indent="0" algn="l" rtl="0">
              <a:lnSpc>
                <a:spcPct val="150000"/>
              </a:lnSpc>
              <a:spcBef>
                <a:spcPts val="600"/>
              </a:spcBef>
              <a:spcAft>
                <a:spcPts val="0"/>
              </a:spcAft>
              <a:buClr>
                <a:schemeClr val="dk1"/>
              </a:buClr>
              <a:buSzPts val="1100"/>
              <a:buFont typeface="Arial"/>
              <a:buNone/>
            </a:pPr>
            <a:endParaRPr sz="1100" b="1">
              <a:solidFill>
                <a:srgbClr val="222222"/>
              </a:solidFill>
              <a:highlight>
                <a:srgbClr val="FFFFFF"/>
              </a:highlight>
            </a:endParaRPr>
          </a:p>
          <a:p>
            <a:pPr marL="0" lvl="0" indent="0" algn="l" rtl="0">
              <a:lnSpc>
                <a:spcPct val="115000"/>
              </a:lnSpc>
              <a:spcBef>
                <a:spcPts val="0"/>
              </a:spcBef>
              <a:spcAft>
                <a:spcPts val="1600"/>
              </a:spcAft>
              <a:buSzPts val="1800"/>
              <a:buNone/>
            </a:pPr>
            <a:endParaRPr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
        <p:cNvGrpSpPr/>
        <p:nvPr/>
      </p:nvGrpSpPr>
      <p:grpSpPr>
        <a:xfrm>
          <a:off x="0" y="0"/>
          <a:ext cx="0" cy="0"/>
          <a:chOff x="0" y="0"/>
          <a:chExt cx="0" cy="0"/>
        </a:xfrm>
      </p:grpSpPr>
      <p:pic>
        <p:nvPicPr>
          <p:cNvPr id="72" name="Google Shape;72;p4"/>
          <p:cNvPicPr preferRelativeResize="0"/>
          <p:nvPr/>
        </p:nvPicPr>
        <p:blipFill rotWithShape="1">
          <a:blip r:embed="rId4">
            <a:alphaModFix/>
          </a:blip>
          <a:srcRect/>
          <a:stretch/>
        </p:blipFill>
        <p:spPr>
          <a:xfrm>
            <a:off x="1143000" y="0"/>
            <a:ext cx="6858000" cy="5143500"/>
          </a:xfrm>
          <a:prstGeom prst="rect">
            <a:avLst/>
          </a:prstGeom>
          <a:noFill/>
          <a:ln>
            <a:noFill/>
          </a:ln>
        </p:spPr>
      </p:pic>
      <p:sp>
        <p:nvSpPr>
          <p:cNvPr id="73" name="Google Shape;73;p4"/>
          <p:cNvSpPr txBox="1"/>
          <p:nvPr/>
        </p:nvSpPr>
        <p:spPr>
          <a:xfrm>
            <a:off x="2304750" y="0"/>
            <a:ext cx="4876800" cy="506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lt" sz="3600" b="0" i="0" u="none" strike="noStrike" cap="none">
                <a:solidFill>
                  <a:srgbClr val="000000"/>
                </a:solidFill>
                <a:latin typeface="Times New Roman"/>
                <a:ea typeface="Times New Roman"/>
                <a:cs typeface="Times New Roman"/>
                <a:sym typeface="Times New Roman"/>
              </a:rPr>
              <a:t>MANO AUGINTINIS</a:t>
            </a:r>
            <a:endParaRPr sz="3600" b="0"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7"/>
        <p:cNvGrpSpPr/>
        <p:nvPr/>
      </p:nvGrpSpPr>
      <p:grpSpPr>
        <a:xfrm>
          <a:off x="0" y="0"/>
          <a:ext cx="0" cy="0"/>
          <a:chOff x="0" y="0"/>
          <a:chExt cx="0" cy="0"/>
        </a:xfrm>
      </p:grpSpPr>
      <p:sp>
        <p:nvSpPr>
          <p:cNvPr id="78" name="Google Shape;78;p6"/>
          <p:cNvSpPr txBox="1">
            <a:spLocks noGrp="1"/>
          </p:cNvSpPr>
          <p:nvPr>
            <p:ph type="body" idx="1"/>
          </p:nvPr>
        </p:nvSpPr>
        <p:spPr>
          <a:xfrm>
            <a:off x="311700" y="1152475"/>
            <a:ext cx="8520600" cy="2557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1600"/>
              </a:spcAft>
              <a:buSzPts val="1800"/>
              <a:buNone/>
            </a:pPr>
            <a:r>
              <a:rPr lang="lt" sz="2400" b="1">
                <a:solidFill>
                  <a:srgbClr val="000000"/>
                </a:solidFill>
              </a:rPr>
              <a:t>Ugdytiniai kūrybiškai užrašinėjo sakinius apie augintinį, nurašinėjo patarles ir mįsles. Atliko įvairias užduotis: skaitė, piešė savo mėgstamiausią augintinį ir kūrė pasaką apie jį, spalvino, sprendė matematikos užduotis (skaičiavo, matavo), keliavo labirintais, ieškojo skirtumų, sprendė pratybas. Sužinojo gyvūnų jauniklių pavadinimus. Mokėsi eilėraščius.</a:t>
            </a:r>
            <a:endParaRPr sz="2400" b="1">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2"/>
        <p:cNvGrpSpPr/>
        <p:nvPr/>
      </p:nvGrpSpPr>
      <p:grpSpPr>
        <a:xfrm>
          <a:off x="0" y="0"/>
          <a:ext cx="0" cy="0"/>
          <a:chOff x="0" y="0"/>
          <a:chExt cx="0" cy="0"/>
        </a:xfrm>
      </p:grpSpPr>
      <p:pic>
        <p:nvPicPr>
          <p:cNvPr id="83" name="Google Shape;83;p7"/>
          <p:cNvPicPr preferRelativeResize="0"/>
          <p:nvPr/>
        </p:nvPicPr>
        <p:blipFill rotWithShape="1">
          <a:blip r:embed="rId4">
            <a:alphaModFix/>
          </a:blip>
          <a:srcRect/>
          <a:stretch/>
        </p:blipFill>
        <p:spPr>
          <a:xfrm>
            <a:off x="4863613" y="0"/>
            <a:ext cx="3857626" cy="5143501"/>
          </a:xfrm>
          <a:prstGeom prst="rect">
            <a:avLst/>
          </a:prstGeom>
          <a:noFill/>
          <a:ln>
            <a:noFill/>
          </a:ln>
        </p:spPr>
      </p:pic>
      <p:pic>
        <p:nvPicPr>
          <p:cNvPr id="84" name="Google Shape;84;p7"/>
          <p:cNvPicPr preferRelativeResize="0"/>
          <p:nvPr/>
        </p:nvPicPr>
        <p:blipFill rotWithShape="1">
          <a:blip r:embed="rId5">
            <a:alphaModFix/>
          </a:blip>
          <a:srcRect/>
          <a:stretch/>
        </p:blipFill>
        <p:spPr>
          <a:xfrm>
            <a:off x="518963" y="0"/>
            <a:ext cx="3857626" cy="5143501"/>
          </a:xfrm>
          <a:prstGeom prst="rect">
            <a:avLst/>
          </a:prstGeom>
          <a:noFill/>
          <a:ln>
            <a:noFill/>
          </a:ln>
        </p:spPr>
      </p:pic>
      <p:sp>
        <p:nvSpPr>
          <p:cNvPr id="85" name="Google Shape;85;p7"/>
          <p:cNvSpPr txBox="1"/>
          <p:nvPr/>
        </p:nvSpPr>
        <p:spPr>
          <a:xfrm>
            <a:off x="518925" y="4679475"/>
            <a:ext cx="3857700" cy="365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lt" sz="2400" b="1" i="0" u="none" strike="noStrike" cap="none">
                <a:solidFill>
                  <a:srgbClr val="000000"/>
                </a:solidFill>
                <a:latin typeface="Times New Roman"/>
                <a:ea typeface="Times New Roman"/>
                <a:cs typeface="Times New Roman"/>
                <a:sym typeface="Times New Roman"/>
              </a:rPr>
              <a:t>KIŠKUTĖ</a:t>
            </a:r>
            <a:endParaRPr sz="2400" b="1" i="0" u="none" strike="noStrike" cap="none">
              <a:solidFill>
                <a:srgbClr val="000000"/>
              </a:solidFill>
              <a:latin typeface="Times New Roman"/>
              <a:ea typeface="Times New Roman"/>
              <a:cs typeface="Times New Roman"/>
              <a:sym typeface="Times New Roman"/>
            </a:endParaRPr>
          </a:p>
        </p:txBody>
      </p:sp>
      <p:sp>
        <p:nvSpPr>
          <p:cNvPr id="86" name="Google Shape;86;p7"/>
          <p:cNvSpPr txBox="1"/>
          <p:nvPr/>
        </p:nvSpPr>
        <p:spPr>
          <a:xfrm>
            <a:off x="4863575" y="4637700"/>
            <a:ext cx="3857700" cy="505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lt" sz="2400" b="1" i="0" u="none" strike="noStrike" cap="none">
                <a:solidFill>
                  <a:srgbClr val="000000"/>
                </a:solidFill>
                <a:latin typeface="Times New Roman"/>
                <a:ea typeface="Times New Roman"/>
                <a:cs typeface="Times New Roman"/>
                <a:sym typeface="Times New Roman"/>
              </a:rPr>
              <a:t>BITUTĖ</a:t>
            </a:r>
            <a:endParaRPr sz="2400" b="1" i="0" u="none" strike="noStrike" cap="none">
              <a:solidFill>
                <a:srgbClr val="000000"/>
              </a:solidFill>
              <a:latin typeface="Times New Roman"/>
              <a:ea typeface="Times New Roman"/>
              <a:cs typeface="Times New Roman"/>
              <a:sym typeface="Times New Roman"/>
            </a:endParaRPr>
          </a:p>
        </p:txBody>
      </p:sp>
      <p:sp>
        <p:nvSpPr>
          <p:cNvPr id="87" name="Google Shape;87;p7"/>
          <p:cNvSpPr txBox="1"/>
          <p:nvPr/>
        </p:nvSpPr>
        <p:spPr>
          <a:xfrm>
            <a:off x="518975" y="0"/>
            <a:ext cx="8202300" cy="646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lt" sz="3600" b="1" i="0" u="none" strike="noStrike" cap="none">
                <a:solidFill>
                  <a:srgbClr val="000000"/>
                </a:solidFill>
                <a:latin typeface="Times New Roman"/>
                <a:ea typeface="Times New Roman"/>
                <a:cs typeface="Times New Roman"/>
                <a:sym typeface="Times New Roman"/>
              </a:rPr>
              <a:t>KŪRYBINIAI DARBELIAI</a:t>
            </a:r>
            <a:endParaRPr sz="3600" b="1" i="0" u="none" strike="noStrike" cap="none">
              <a:solidFill>
                <a:srgbClr val="000000"/>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8"/>
          <p:cNvPicPr preferRelativeResize="0"/>
          <p:nvPr/>
        </p:nvPicPr>
        <p:blipFill rotWithShape="1">
          <a:blip r:embed="rId4">
            <a:alphaModFix/>
          </a:blip>
          <a:srcRect/>
          <a:stretch/>
        </p:blipFill>
        <p:spPr>
          <a:xfrm>
            <a:off x="519975" y="0"/>
            <a:ext cx="3610125" cy="5143500"/>
          </a:xfrm>
          <a:prstGeom prst="rect">
            <a:avLst/>
          </a:prstGeom>
          <a:noFill/>
          <a:ln>
            <a:noFill/>
          </a:ln>
        </p:spPr>
      </p:pic>
      <p:pic>
        <p:nvPicPr>
          <p:cNvPr id="93" name="Google Shape;93;p8"/>
          <p:cNvPicPr preferRelativeResize="0"/>
          <p:nvPr/>
        </p:nvPicPr>
        <p:blipFill rotWithShape="1">
          <a:blip r:embed="rId5">
            <a:alphaModFix/>
          </a:blip>
          <a:srcRect/>
          <a:stretch/>
        </p:blipFill>
        <p:spPr>
          <a:xfrm>
            <a:off x="4678737" y="0"/>
            <a:ext cx="3857626"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8" name="Google Shape;98;g83a5352623_0_0"/>
          <p:cNvSpPr txBox="1"/>
          <p:nvPr/>
        </p:nvSpPr>
        <p:spPr>
          <a:xfrm>
            <a:off x="373775" y="2076675"/>
            <a:ext cx="49326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u="sng">
                <a:hlinkClick r:id="rId4"/>
              </a:rPr>
              <a:t>https://www.dropbox.com/s/1ud33rq325jtqbz/Pasaka%20apie%20pauksteli%20ir%20liuta.3gp?dl=0</a:t>
            </a:r>
            <a:endParaRPr/>
          </a:p>
        </p:txBody>
      </p:sp>
      <p:sp>
        <p:nvSpPr>
          <p:cNvPr id="99" name="Google Shape;99;g83a5352623_0_0"/>
          <p:cNvSpPr txBox="1"/>
          <p:nvPr/>
        </p:nvSpPr>
        <p:spPr>
          <a:xfrm>
            <a:off x="345575" y="1726275"/>
            <a:ext cx="5225400" cy="4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2000" b="1">
                <a:latin typeface="Times New Roman"/>
                <a:ea typeface="Times New Roman"/>
                <a:cs typeface="Times New Roman"/>
                <a:sym typeface="Times New Roman"/>
              </a:rPr>
              <a:t>PASAKA APIE PAUKŠTELĮ IR LIŪTĄ</a:t>
            </a:r>
            <a:endParaRPr sz="2000" b="1">
              <a:latin typeface="Times New Roman"/>
              <a:ea typeface="Times New Roman"/>
              <a:cs typeface="Times New Roman"/>
              <a:sym typeface="Times New Roman"/>
            </a:endParaRPr>
          </a:p>
        </p:txBody>
      </p:sp>
      <p:sp>
        <p:nvSpPr>
          <p:cNvPr id="100" name="Google Shape;100;g83a5352623_0_0"/>
          <p:cNvSpPr txBox="1"/>
          <p:nvPr/>
        </p:nvSpPr>
        <p:spPr>
          <a:xfrm>
            <a:off x="373775" y="2880900"/>
            <a:ext cx="5298000" cy="14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sz="2000" b="1">
                <a:latin typeface="Times New Roman"/>
                <a:ea typeface="Times New Roman"/>
                <a:cs typeface="Times New Roman"/>
                <a:sym typeface="Times New Roman"/>
              </a:rPr>
              <a:t>SKAIČIUOTĖ</a:t>
            </a:r>
            <a:endParaRPr sz="2000" b="1">
              <a:latin typeface="Times New Roman"/>
              <a:ea typeface="Times New Roman"/>
              <a:cs typeface="Times New Roman"/>
              <a:sym typeface="Times New Roman"/>
            </a:endParaRPr>
          </a:p>
        </p:txBody>
      </p:sp>
      <p:sp>
        <p:nvSpPr>
          <p:cNvPr id="101" name="Google Shape;101;g83a5352623_0_0"/>
          <p:cNvSpPr txBox="1"/>
          <p:nvPr/>
        </p:nvSpPr>
        <p:spPr>
          <a:xfrm>
            <a:off x="345575" y="3201200"/>
            <a:ext cx="4989000" cy="7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lt" u="sng">
                <a:hlinkClick r:id="rId5"/>
              </a:rPr>
              <a:t>https://www.dropbox.com/s/okpmqlexfpudaqi/Skaiciuote.3gp?dl=0</a:t>
            </a:r>
            <a:endParaRPr/>
          </a:p>
        </p:txBody>
      </p:sp>
      <p:pic>
        <p:nvPicPr>
          <p:cNvPr id="102" name="Google Shape;102;g83a5352623_0_0"/>
          <p:cNvPicPr preferRelativeResize="0"/>
          <p:nvPr/>
        </p:nvPicPr>
        <p:blipFill>
          <a:blip r:embed="rId6">
            <a:alphaModFix/>
          </a:blip>
          <a:stretch>
            <a:fillRect/>
          </a:stretch>
        </p:blipFill>
        <p:spPr>
          <a:xfrm>
            <a:off x="5386975" y="226750"/>
            <a:ext cx="3462325" cy="4644075"/>
          </a:xfrm>
          <a:prstGeom prst="rect">
            <a:avLst/>
          </a:prstGeom>
          <a:noFill/>
          <a:ln>
            <a:noFill/>
          </a:ln>
        </p:spPr>
      </p:pic>
      <p:sp>
        <p:nvSpPr>
          <p:cNvPr id="103" name="Google Shape;103;g83a5352623_0_0"/>
          <p:cNvSpPr txBox="1">
            <a:spLocks noGrp="1"/>
          </p:cNvSpPr>
          <p:nvPr>
            <p:ph type="title"/>
          </p:nvPr>
        </p:nvSpPr>
        <p:spPr>
          <a:xfrm>
            <a:off x="227375" y="164550"/>
            <a:ext cx="5225400" cy="9297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lt" sz="2400" b="1">
                <a:latin typeface="Times New Roman"/>
                <a:ea typeface="Times New Roman"/>
                <a:cs typeface="Times New Roman"/>
                <a:sym typeface="Times New Roman"/>
              </a:rPr>
              <a:t>Kai labai reikia dramblio... (jungtinis projektas su tėčiu).</a:t>
            </a:r>
            <a:endParaRPr sz="2400" b="1">
              <a:latin typeface="Times New Roman"/>
              <a:ea typeface="Times New Roman"/>
              <a:cs typeface="Times New Roman"/>
              <a:sym typeface="Times New Roman"/>
            </a:endParaRPr>
          </a:p>
          <a:p>
            <a:pPr marL="0" lvl="0" indent="0" algn="l" rtl="0">
              <a:spcBef>
                <a:spcPts val="1200"/>
              </a:spcBef>
              <a:spcAft>
                <a:spcPts val="0"/>
              </a:spcAft>
              <a:buNone/>
            </a:pPr>
            <a:endParaRPr sz="24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pic>
        <p:nvPicPr>
          <p:cNvPr id="108" name="Google Shape;108;p9"/>
          <p:cNvPicPr preferRelativeResize="0"/>
          <p:nvPr/>
        </p:nvPicPr>
        <p:blipFill rotWithShape="1">
          <a:blip r:embed="rId4">
            <a:alphaModFix/>
          </a:blip>
          <a:srcRect/>
          <a:stretch/>
        </p:blipFill>
        <p:spPr>
          <a:xfrm>
            <a:off x="4772787" y="0"/>
            <a:ext cx="3857626" cy="5143501"/>
          </a:xfrm>
          <a:prstGeom prst="rect">
            <a:avLst/>
          </a:prstGeom>
          <a:noFill/>
          <a:ln>
            <a:noFill/>
          </a:ln>
        </p:spPr>
      </p:pic>
      <p:pic>
        <p:nvPicPr>
          <p:cNvPr id="109" name="Google Shape;109;p9"/>
          <p:cNvPicPr preferRelativeResize="0"/>
          <p:nvPr/>
        </p:nvPicPr>
        <p:blipFill rotWithShape="1">
          <a:blip r:embed="rId5">
            <a:alphaModFix/>
          </a:blip>
          <a:srcRect/>
          <a:stretch/>
        </p:blipFill>
        <p:spPr>
          <a:xfrm>
            <a:off x="448713" y="0"/>
            <a:ext cx="3857626" cy="514350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307</Words>
  <Application>Microsoft Office PowerPoint</Application>
  <PresentationFormat>On-screen Show (16:9)</PresentationFormat>
  <Paragraphs>25</Paragraphs>
  <Slides>17</Slides>
  <Notes>17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Times New Roman</vt:lpstr>
      <vt:lpstr>Simple Light</vt:lpstr>
      <vt:lpstr>    KAUNO SANATORINIS LOPŠELIS-DARŽELIS „PUŠYNĖLIS“</vt:lpstr>
      <vt:lpstr>PowerPoint Presentation</vt:lpstr>
      <vt:lpstr>TĖVELIŲ  ĮŽVALGOS</vt:lpstr>
      <vt:lpstr>PowerPoint Presentation</vt:lpstr>
      <vt:lpstr>PowerPoint Presentation</vt:lpstr>
      <vt:lpstr>PowerPoint Presentation</vt:lpstr>
      <vt:lpstr>PowerPoint Presentation</vt:lpstr>
      <vt:lpstr>Kai labai reikia dramblio... (jungtinis projektas su tėčiu).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 MIŠKE, KAS TVARTE?</dc:title>
  <dc:creator>20170903s2</dc:creator>
  <cp:lastModifiedBy>Vaida Alūzaitė</cp:lastModifiedBy>
  <cp:revision>4</cp:revision>
  <dcterms:modified xsi:type="dcterms:W3CDTF">2020-04-22T08:40:12Z</dcterms:modified>
</cp:coreProperties>
</file>