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03" d="100"/>
          <a:sy n="203" d="100"/>
        </p:scale>
        <p:origin x="594" y="14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74eebf8853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74eebf8853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74eebf885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74eebf885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74eebf8853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74eebf8853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74eebf8853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74eebf8853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74eebf8853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74eebf885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74eebf8853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74eebf8853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74eebf8853_1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74eebf8853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74eebf8853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74eebf8853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74eebf8853_1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74eebf8853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74eebf8853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74eebf8853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74eebf885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74eebf885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74eebf8853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74eebf8853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74eebf8853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74eebf8853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74eebf8853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74eebf8853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74eebf8853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74eebf8853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74eebf8853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74eebf8853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74eebf8853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74eebf8853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74eebf8853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74eebf8853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74eebf8853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74eebf8853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74eebf8853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74eebf8853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74eebf8853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74eebf885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74eebf8853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74eebf8853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74eebf8853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74eebf8853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lt"/>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5.jp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7.jp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0.jp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4.jpg"/><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0.jpg"/><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33.jpg"/><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8.jpg"/></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40.jpg"/><Relationship Id="rId4" Type="http://schemas.openxmlformats.org/officeDocument/2006/relationships/image" Target="../media/image39.jpg"/></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42.jpg"/><Relationship Id="rId4" Type="http://schemas.openxmlformats.org/officeDocument/2006/relationships/image" Target="../media/image41.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0.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0" y="1363325"/>
            <a:ext cx="9144000" cy="1301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lt" sz="6000" b="1">
                <a:solidFill>
                  <a:srgbClr val="FF0000"/>
                </a:solidFill>
                <a:latin typeface="Times New Roman"/>
                <a:ea typeface="Times New Roman"/>
                <a:cs typeface="Times New Roman"/>
                <a:sym typeface="Times New Roman"/>
              </a:rPr>
              <a:t>VAŽIUOJAM</a:t>
            </a:r>
            <a:endParaRPr sz="6000" b="1">
              <a:solidFill>
                <a:srgbClr val="FF0000"/>
              </a:solidFill>
              <a:latin typeface="Times New Roman"/>
              <a:ea typeface="Times New Roman"/>
              <a:cs typeface="Times New Roman"/>
              <a:sym typeface="Times New Roman"/>
            </a:endParaRPr>
          </a:p>
        </p:txBody>
      </p:sp>
      <p:sp>
        <p:nvSpPr>
          <p:cNvPr id="55" name="Google Shape;55;p13"/>
          <p:cNvSpPr txBox="1">
            <a:spLocks noGrp="1"/>
          </p:cNvSpPr>
          <p:nvPr>
            <p:ph type="subTitle" idx="1"/>
          </p:nvPr>
        </p:nvSpPr>
        <p:spPr>
          <a:xfrm>
            <a:off x="311700" y="3742975"/>
            <a:ext cx="8832300" cy="1227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lt" b="1">
                <a:solidFill>
                  <a:srgbClr val="FF0000"/>
                </a:solidFill>
                <a:latin typeface="Times New Roman"/>
                <a:ea typeface="Times New Roman"/>
                <a:cs typeface="Times New Roman"/>
                <a:sym typeface="Times New Roman"/>
              </a:rPr>
              <a:t>Parengė:</a:t>
            </a:r>
            <a:endParaRPr b="1">
              <a:solidFill>
                <a:srgbClr val="FF0000"/>
              </a:solidFill>
              <a:latin typeface="Times New Roman"/>
              <a:ea typeface="Times New Roman"/>
              <a:cs typeface="Times New Roman"/>
              <a:sym typeface="Times New Roman"/>
            </a:endParaRPr>
          </a:p>
          <a:p>
            <a:pPr marL="0" lvl="0" indent="0" algn="r" rtl="0">
              <a:spcBef>
                <a:spcPts val="0"/>
              </a:spcBef>
              <a:spcAft>
                <a:spcPts val="0"/>
              </a:spcAft>
              <a:buNone/>
            </a:pPr>
            <a:r>
              <a:rPr lang="lt" b="1">
                <a:solidFill>
                  <a:srgbClr val="FF0000"/>
                </a:solidFill>
                <a:latin typeface="Times New Roman"/>
                <a:ea typeface="Times New Roman"/>
                <a:cs typeface="Times New Roman"/>
                <a:sym typeface="Times New Roman"/>
              </a:rPr>
              <a:t>Laimutė Jucevičienė,</a:t>
            </a:r>
            <a:endParaRPr b="1">
              <a:solidFill>
                <a:srgbClr val="FF0000"/>
              </a:solidFill>
              <a:latin typeface="Times New Roman"/>
              <a:ea typeface="Times New Roman"/>
              <a:cs typeface="Times New Roman"/>
              <a:sym typeface="Times New Roman"/>
            </a:endParaRPr>
          </a:p>
          <a:p>
            <a:pPr marL="0" lvl="0" indent="0" algn="r" rtl="0">
              <a:spcBef>
                <a:spcPts val="0"/>
              </a:spcBef>
              <a:spcAft>
                <a:spcPts val="0"/>
              </a:spcAft>
              <a:buNone/>
            </a:pPr>
            <a:r>
              <a:rPr lang="lt" b="1">
                <a:solidFill>
                  <a:srgbClr val="FF0000"/>
                </a:solidFill>
                <a:latin typeface="Times New Roman"/>
                <a:ea typeface="Times New Roman"/>
                <a:cs typeface="Times New Roman"/>
                <a:sym typeface="Times New Roman"/>
              </a:rPr>
              <a:t>Indrė Krasauskaitė</a:t>
            </a:r>
            <a:endParaRPr b="1">
              <a:solidFill>
                <a:srgbClr val="FF0000"/>
              </a:solidFill>
              <a:latin typeface="Times New Roman"/>
              <a:ea typeface="Times New Roman"/>
              <a:cs typeface="Times New Roman"/>
              <a:sym typeface="Times New Roman"/>
            </a:endParaRPr>
          </a:p>
        </p:txBody>
      </p:sp>
      <p:sp>
        <p:nvSpPr>
          <p:cNvPr id="56" name="Google Shape;56;p13"/>
          <p:cNvSpPr txBox="1"/>
          <p:nvPr/>
        </p:nvSpPr>
        <p:spPr>
          <a:xfrm>
            <a:off x="3172850" y="2367250"/>
            <a:ext cx="2454000" cy="67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lt" sz="3600" b="1">
                <a:solidFill>
                  <a:srgbClr val="FF0000"/>
                </a:solidFill>
                <a:latin typeface="Times New Roman"/>
                <a:ea typeface="Times New Roman"/>
                <a:cs typeface="Times New Roman"/>
                <a:sym typeface="Times New Roman"/>
              </a:rPr>
              <a:t>(Refleksija)</a:t>
            </a:r>
            <a:endParaRPr sz="3600" b="1">
              <a:solidFill>
                <a:srgbClr val="FF0000"/>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3"/>
        <p:cNvGrpSpPr/>
        <p:nvPr/>
      </p:nvGrpSpPr>
      <p:grpSpPr>
        <a:xfrm>
          <a:off x="0" y="0"/>
          <a:ext cx="0" cy="0"/>
          <a:chOff x="0" y="0"/>
          <a:chExt cx="0" cy="0"/>
        </a:xfrm>
      </p:grpSpPr>
      <p:pic>
        <p:nvPicPr>
          <p:cNvPr id="104" name="Google Shape;104;p22"/>
          <p:cNvPicPr preferRelativeResize="0"/>
          <p:nvPr/>
        </p:nvPicPr>
        <p:blipFill>
          <a:blip r:embed="rId4">
            <a:alphaModFix/>
          </a:blip>
          <a:stretch>
            <a:fillRect/>
          </a:stretch>
        </p:blipFill>
        <p:spPr>
          <a:xfrm>
            <a:off x="293575" y="0"/>
            <a:ext cx="3883302" cy="5143504"/>
          </a:xfrm>
          <a:prstGeom prst="rect">
            <a:avLst/>
          </a:prstGeom>
          <a:noFill/>
          <a:ln>
            <a:noFill/>
          </a:ln>
        </p:spPr>
      </p:pic>
      <p:pic>
        <p:nvPicPr>
          <p:cNvPr id="105" name="Google Shape;105;p22"/>
          <p:cNvPicPr preferRelativeResize="0"/>
          <p:nvPr/>
        </p:nvPicPr>
        <p:blipFill>
          <a:blip r:embed="rId5">
            <a:alphaModFix/>
          </a:blip>
          <a:stretch>
            <a:fillRect/>
          </a:stretch>
        </p:blipFill>
        <p:spPr>
          <a:xfrm>
            <a:off x="4838725" y="0"/>
            <a:ext cx="4015600" cy="51435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9"/>
        <p:cNvGrpSpPr/>
        <p:nvPr/>
      </p:nvGrpSpPr>
      <p:grpSpPr>
        <a:xfrm>
          <a:off x="0" y="0"/>
          <a:ext cx="0" cy="0"/>
          <a:chOff x="0" y="0"/>
          <a:chExt cx="0" cy="0"/>
        </a:xfrm>
      </p:grpSpPr>
      <p:pic>
        <p:nvPicPr>
          <p:cNvPr id="110" name="Google Shape;110;p23"/>
          <p:cNvPicPr preferRelativeResize="0"/>
          <p:nvPr/>
        </p:nvPicPr>
        <p:blipFill>
          <a:blip r:embed="rId4">
            <a:alphaModFix/>
          </a:blip>
          <a:stretch>
            <a:fillRect/>
          </a:stretch>
        </p:blipFill>
        <p:spPr>
          <a:xfrm>
            <a:off x="246025" y="7200"/>
            <a:ext cx="3992675" cy="5143497"/>
          </a:xfrm>
          <a:prstGeom prst="rect">
            <a:avLst/>
          </a:prstGeom>
          <a:noFill/>
          <a:ln>
            <a:noFill/>
          </a:ln>
        </p:spPr>
      </p:pic>
      <p:pic>
        <p:nvPicPr>
          <p:cNvPr id="111" name="Google Shape;111;p23"/>
          <p:cNvPicPr preferRelativeResize="0"/>
          <p:nvPr/>
        </p:nvPicPr>
        <p:blipFill>
          <a:blip r:embed="rId5">
            <a:alphaModFix/>
          </a:blip>
          <a:stretch>
            <a:fillRect/>
          </a:stretch>
        </p:blipFill>
        <p:spPr>
          <a:xfrm>
            <a:off x="4920375" y="7200"/>
            <a:ext cx="3992675" cy="514350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5"/>
        <p:cNvGrpSpPr/>
        <p:nvPr/>
      </p:nvGrpSpPr>
      <p:grpSpPr>
        <a:xfrm>
          <a:off x="0" y="0"/>
          <a:ext cx="0" cy="0"/>
          <a:chOff x="0" y="0"/>
          <a:chExt cx="0" cy="0"/>
        </a:xfrm>
      </p:grpSpPr>
      <p:pic>
        <p:nvPicPr>
          <p:cNvPr id="116" name="Google Shape;116;p24"/>
          <p:cNvPicPr preferRelativeResize="0"/>
          <p:nvPr/>
        </p:nvPicPr>
        <p:blipFill>
          <a:blip r:embed="rId4">
            <a:alphaModFix/>
          </a:blip>
          <a:stretch>
            <a:fillRect/>
          </a:stretch>
        </p:blipFill>
        <p:spPr>
          <a:xfrm>
            <a:off x="326075" y="0"/>
            <a:ext cx="3901451" cy="5143502"/>
          </a:xfrm>
          <a:prstGeom prst="rect">
            <a:avLst/>
          </a:prstGeom>
          <a:noFill/>
          <a:ln>
            <a:noFill/>
          </a:ln>
        </p:spPr>
      </p:pic>
      <p:pic>
        <p:nvPicPr>
          <p:cNvPr id="117" name="Google Shape;117;p24"/>
          <p:cNvPicPr preferRelativeResize="0"/>
          <p:nvPr/>
        </p:nvPicPr>
        <p:blipFill>
          <a:blip r:embed="rId5">
            <a:alphaModFix/>
          </a:blip>
          <a:stretch>
            <a:fillRect/>
          </a:stretch>
        </p:blipFill>
        <p:spPr>
          <a:xfrm>
            <a:off x="4662025" y="0"/>
            <a:ext cx="4163504" cy="51435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pic>
        <p:nvPicPr>
          <p:cNvPr id="122" name="Google Shape;122;p25"/>
          <p:cNvPicPr preferRelativeResize="0"/>
          <p:nvPr/>
        </p:nvPicPr>
        <p:blipFill>
          <a:blip r:embed="rId4">
            <a:alphaModFix/>
          </a:blip>
          <a:stretch>
            <a:fillRect/>
          </a:stretch>
        </p:blipFill>
        <p:spPr>
          <a:xfrm>
            <a:off x="1143000" y="0"/>
            <a:ext cx="6857999" cy="51434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6"/>
        <p:cNvGrpSpPr/>
        <p:nvPr/>
      </p:nvGrpSpPr>
      <p:grpSpPr>
        <a:xfrm>
          <a:off x="0" y="0"/>
          <a:ext cx="0" cy="0"/>
          <a:chOff x="0" y="0"/>
          <a:chExt cx="0" cy="0"/>
        </a:xfrm>
      </p:grpSpPr>
      <p:pic>
        <p:nvPicPr>
          <p:cNvPr id="127" name="Google Shape;127;p26"/>
          <p:cNvPicPr preferRelativeResize="0"/>
          <p:nvPr/>
        </p:nvPicPr>
        <p:blipFill>
          <a:blip r:embed="rId4">
            <a:alphaModFix/>
          </a:blip>
          <a:stretch>
            <a:fillRect/>
          </a:stretch>
        </p:blipFill>
        <p:spPr>
          <a:xfrm>
            <a:off x="1143000" y="0"/>
            <a:ext cx="6857999" cy="51434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1"/>
        <p:cNvGrpSpPr/>
        <p:nvPr/>
      </p:nvGrpSpPr>
      <p:grpSpPr>
        <a:xfrm>
          <a:off x="0" y="0"/>
          <a:ext cx="0" cy="0"/>
          <a:chOff x="0" y="0"/>
          <a:chExt cx="0" cy="0"/>
        </a:xfrm>
      </p:grpSpPr>
      <p:pic>
        <p:nvPicPr>
          <p:cNvPr id="132" name="Google Shape;132;p27"/>
          <p:cNvPicPr preferRelativeResize="0"/>
          <p:nvPr/>
        </p:nvPicPr>
        <p:blipFill>
          <a:blip r:embed="rId4">
            <a:alphaModFix/>
          </a:blip>
          <a:stretch>
            <a:fillRect/>
          </a:stretch>
        </p:blipFill>
        <p:spPr>
          <a:xfrm>
            <a:off x="293575" y="0"/>
            <a:ext cx="3957447" cy="5143498"/>
          </a:xfrm>
          <a:prstGeom prst="rect">
            <a:avLst/>
          </a:prstGeom>
          <a:noFill/>
          <a:ln>
            <a:noFill/>
          </a:ln>
        </p:spPr>
      </p:pic>
      <p:pic>
        <p:nvPicPr>
          <p:cNvPr id="133" name="Google Shape;133;p27"/>
          <p:cNvPicPr preferRelativeResize="0"/>
          <p:nvPr/>
        </p:nvPicPr>
        <p:blipFill>
          <a:blip r:embed="rId5">
            <a:alphaModFix/>
          </a:blip>
          <a:stretch>
            <a:fillRect/>
          </a:stretch>
        </p:blipFill>
        <p:spPr>
          <a:xfrm>
            <a:off x="4917700" y="0"/>
            <a:ext cx="3857626" cy="51435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7"/>
        <p:cNvGrpSpPr/>
        <p:nvPr/>
      </p:nvGrpSpPr>
      <p:grpSpPr>
        <a:xfrm>
          <a:off x="0" y="0"/>
          <a:ext cx="0" cy="0"/>
          <a:chOff x="0" y="0"/>
          <a:chExt cx="0" cy="0"/>
        </a:xfrm>
      </p:grpSpPr>
      <p:sp>
        <p:nvSpPr>
          <p:cNvPr id="138" name="Google Shape;138;p28"/>
          <p:cNvSpPr txBox="1"/>
          <p:nvPr/>
        </p:nvSpPr>
        <p:spPr>
          <a:xfrm>
            <a:off x="125850" y="1055950"/>
            <a:ext cx="8892300" cy="3179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lt" sz="2400" b="1">
                <a:latin typeface="Times New Roman"/>
                <a:ea typeface="Times New Roman"/>
                <a:cs typeface="Times New Roman"/>
                <a:sym typeface="Times New Roman"/>
              </a:rPr>
              <a:t>“Kaip ir kiekvieną savaitę, skubame pasidalinti dukrytės įspūdžiais ir pasiekimais. Tikriausiai pats didžiausias - prabudusi meilė knygai. Nors skaitymas mergaitei ilgą laiką buvo nemiela, daug pastangų reikalaujanti veikla, kasdienės pratybos jau davė vaisių - pristigusi veiklos mergaitė vis dažniau į rankas paima knygą ir jaukiai įsitaisiusi skaito VIENA!!! Tiek tėveliams, tiek knygų mylėtojai sesei, o ir pačiai mergaitei tai kelia nuostabą ir džiaugsmą :).”</a:t>
            </a:r>
            <a:endParaRPr sz="2700" b="1">
              <a:latin typeface="Times New Roman"/>
              <a:ea typeface="Times New Roman"/>
              <a:cs typeface="Times New Roman"/>
              <a:sym typeface="Times New Roman"/>
            </a:endParaRPr>
          </a:p>
        </p:txBody>
      </p:sp>
      <p:sp>
        <p:nvSpPr>
          <p:cNvPr id="139" name="Google Shape;139;p28"/>
          <p:cNvSpPr txBox="1"/>
          <p:nvPr/>
        </p:nvSpPr>
        <p:spPr>
          <a:xfrm>
            <a:off x="237900" y="183050"/>
            <a:ext cx="6086400" cy="6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lt" sz="2800" b="1">
                <a:latin typeface="Times New Roman"/>
                <a:ea typeface="Times New Roman"/>
                <a:cs typeface="Times New Roman"/>
                <a:sym typeface="Times New Roman"/>
              </a:rPr>
              <a:t>TĖVELIŲ REFLEKSIJA</a:t>
            </a:r>
            <a:endParaRPr sz="2800" b="1">
              <a:latin typeface="Times New Roman"/>
              <a:ea typeface="Times New Roman"/>
              <a:cs typeface="Times New Roman"/>
              <a:sym typeface="Times New Roman"/>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3"/>
        <p:cNvGrpSpPr/>
        <p:nvPr/>
      </p:nvGrpSpPr>
      <p:grpSpPr>
        <a:xfrm>
          <a:off x="0" y="0"/>
          <a:ext cx="0" cy="0"/>
          <a:chOff x="0" y="0"/>
          <a:chExt cx="0" cy="0"/>
        </a:xfrm>
      </p:grpSpPr>
      <p:sp>
        <p:nvSpPr>
          <p:cNvPr id="144" name="Google Shape;144;p29"/>
          <p:cNvSpPr txBox="1"/>
          <p:nvPr/>
        </p:nvSpPr>
        <p:spPr>
          <a:xfrm>
            <a:off x="2733125" y="113350"/>
            <a:ext cx="6411000" cy="2682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lt" sz="2800" b="1">
                <a:latin typeface="Times New Roman"/>
                <a:ea typeface="Times New Roman"/>
                <a:cs typeface="Times New Roman"/>
                <a:sym typeface="Times New Roman"/>
              </a:rPr>
              <a:t>Ąžuoliukų grupės vaikai lavino smulkiąją motoriką, atliko įvairias kūrybines užduotis: iš įvairių medžiagų gamino oro balionus, iš lego kaladėlių konstravo automobilius, sraigtasparnius, kirpo, klyjavo ir piešė laivus, raketas.</a:t>
            </a:r>
            <a:r>
              <a:rPr lang="lt" sz="2800" b="1">
                <a:solidFill>
                  <a:srgbClr val="FFFFFF"/>
                </a:solidFill>
                <a:latin typeface="Times New Roman"/>
                <a:ea typeface="Times New Roman"/>
                <a:cs typeface="Times New Roman"/>
                <a:sym typeface="Times New Roman"/>
              </a:rPr>
              <a:t> </a:t>
            </a:r>
            <a:endParaRPr sz="2800" b="1">
              <a:solidFill>
                <a:srgbClr val="FFFFFF"/>
              </a:solidFill>
              <a:latin typeface="Times New Roman"/>
              <a:ea typeface="Times New Roman"/>
              <a:cs typeface="Times New Roman"/>
              <a:sym typeface="Times New Roman"/>
            </a:endParaRPr>
          </a:p>
        </p:txBody>
      </p:sp>
      <p:pic>
        <p:nvPicPr>
          <p:cNvPr id="145" name="Google Shape;145;p29"/>
          <p:cNvPicPr preferRelativeResize="0"/>
          <p:nvPr/>
        </p:nvPicPr>
        <p:blipFill>
          <a:blip r:embed="rId4">
            <a:alphaModFix/>
          </a:blip>
          <a:stretch>
            <a:fillRect/>
          </a:stretch>
        </p:blipFill>
        <p:spPr>
          <a:xfrm>
            <a:off x="5956250" y="2884174"/>
            <a:ext cx="3011399" cy="214969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9"/>
        <p:cNvGrpSpPr/>
        <p:nvPr/>
      </p:nvGrpSpPr>
      <p:grpSpPr>
        <a:xfrm>
          <a:off x="0" y="0"/>
          <a:ext cx="0" cy="0"/>
          <a:chOff x="0" y="0"/>
          <a:chExt cx="0" cy="0"/>
        </a:xfrm>
      </p:grpSpPr>
      <p:pic>
        <p:nvPicPr>
          <p:cNvPr id="150" name="Google Shape;150;p30"/>
          <p:cNvPicPr preferRelativeResize="0"/>
          <p:nvPr/>
        </p:nvPicPr>
        <p:blipFill>
          <a:blip r:embed="rId4">
            <a:alphaModFix/>
          </a:blip>
          <a:stretch>
            <a:fillRect/>
          </a:stretch>
        </p:blipFill>
        <p:spPr>
          <a:xfrm>
            <a:off x="408750" y="0"/>
            <a:ext cx="4280575" cy="5143500"/>
          </a:xfrm>
          <a:prstGeom prst="rect">
            <a:avLst/>
          </a:prstGeom>
          <a:noFill/>
          <a:ln>
            <a:noFill/>
          </a:ln>
        </p:spPr>
      </p:pic>
      <p:pic>
        <p:nvPicPr>
          <p:cNvPr id="151" name="Google Shape;151;p30"/>
          <p:cNvPicPr preferRelativeResize="0"/>
          <p:nvPr/>
        </p:nvPicPr>
        <p:blipFill>
          <a:blip r:embed="rId5">
            <a:alphaModFix/>
          </a:blip>
          <a:stretch>
            <a:fillRect/>
          </a:stretch>
        </p:blipFill>
        <p:spPr>
          <a:xfrm>
            <a:off x="4963325" y="0"/>
            <a:ext cx="3779500" cy="5153863"/>
          </a:xfrm>
          <a:prstGeom prst="rect">
            <a:avLst/>
          </a:prstGeom>
          <a:noFill/>
          <a:ln>
            <a:noFill/>
          </a:ln>
        </p:spPr>
      </p:pic>
      <p:sp>
        <p:nvSpPr>
          <p:cNvPr id="152" name="Google Shape;152;p30"/>
          <p:cNvSpPr txBox="1"/>
          <p:nvPr/>
        </p:nvSpPr>
        <p:spPr>
          <a:xfrm>
            <a:off x="4963325" y="4508825"/>
            <a:ext cx="3779400" cy="48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lt" sz="2000" b="1">
                <a:latin typeface="Times New Roman"/>
                <a:ea typeface="Times New Roman"/>
                <a:cs typeface="Times New Roman"/>
                <a:sym typeface="Times New Roman"/>
              </a:rPr>
              <a:t>ŠIRDELIŲ AITVARAS</a:t>
            </a:r>
            <a:endParaRPr sz="2000" b="1">
              <a:latin typeface="Times New Roman"/>
              <a:ea typeface="Times New Roman"/>
              <a:cs typeface="Times New Roman"/>
              <a:sym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
        <p:cNvGrpSpPr/>
        <p:nvPr/>
      </p:nvGrpSpPr>
      <p:grpSpPr>
        <a:xfrm>
          <a:off x="0" y="0"/>
          <a:ext cx="0" cy="0"/>
          <a:chOff x="0" y="0"/>
          <a:chExt cx="0" cy="0"/>
        </a:xfrm>
      </p:grpSpPr>
      <p:pic>
        <p:nvPicPr>
          <p:cNvPr id="157" name="Google Shape;157;p31"/>
          <p:cNvPicPr preferRelativeResize="0"/>
          <p:nvPr/>
        </p:nvPicPr>
        <p:blipFill>
          <a:blip r:embed="rId4">
            <a:alphaModFix/>
          </a:blip>
          <a:stretch>
            <a:fillRect/>
          </a:stretch>
        </p:blipFill>
        <p:spPr>
          <a:xfrm rot="-5400000">
            <a:off x="-293253" y="616525"/>
            <a:ext cx="5131103" cy="3910448"/>
          </a:xfrm>
          <a:prstGeom prst="rect">
            <a:avLst/>
          </a:prstGeom>
          <a:noFill/>
          <a:ln>
            <a:noFill/>
          </a:ln>
        </p:spPr>
      </p:pic>
      <p:pic>
        <p:nvPicPr>
          <p:cNvPr id="158" name="Google Shape;158;p31"/>
          <p:cNvPicPr preferRelativeResize="0"/>
          <p:nvPr/>
        </p:nvPicPr>
        <p:blipFill>
          <a:blip r:embed="rId5">
            <a:alphaModFix/>
          </a:blip>
          <a:stretch>
            <a:fillRect/>
          </a:stretch>
        </p:blipFill>
        <p:spPr>
          <a:xfrm rot="-5400000">
            <a:off x="4198175" y="522575"/>
            <a:ext cx="5143500" cy="40983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311700" y="1561650"/>
            <a:ext cx="8520600" cy="26523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lt" b="1" u="sng">
                <a:solidFill>
                  <a:srgbClr val="FFFFFF"/>
                </a:solidFill>
                <a:latin typeface="Times New Roman"/>
                <a:ea typeface="Times New Roman"/>
                <a:cs typeface="Times New Roman"/>
                <a:sym typeface="Times New Roman"/>
              </a:rPr>
              <a:t>TIKSLAS</a:t>
            </a:r>
            <a:endParaRPr b="1" u="sng">
              <a:solidFill>
                <a:srgbClr val="FFFFFF"/>
              </a:solidFill>
              <a:latin typeface="Times New Roman"/>
              <a:ea typeface="Times New Roman"/>
              <a:cs typeface="Times New Roman"/>
              <a:sym typeface="Times New Roman"/>
            </a:endParaRPr>
          </a:p>
          <a:p>
            <a:pPr marL="0" lvl="0" indent="0" algn="just" rtl="0">
              <a:spcBef>
                <a:spcPts val="0"/>
              </a:spcBef>
              <a:spcAft>
                <a:spcPts val="0"/>
              </a:spcAft>
              <a:buClr>
                <a:schemeClr val="dk1"/>
              </a:buClr>
              <a:buSzPts val="1100"/>
              <a:buFont typeface="Arial"/>
              <a:buNone/>
            </a:pPr>
            <a:endParaRPr b="1">
              <a:solidFill>
                <a:srgbClr val="FFFFFF"/>
              </a:solidFill>
              <a:latin typeface="Times New Roman"/>
              <a:ea typeface="Times New Roman"/>
              <a:cs typeface="Times New Roman"/>
              <a:sym typeface="Times New Roman"/>
            </a:endParaRPr>
          </a:p>
          <a:p>
            <a:pPr marL="0" lvl="0" indent="0" algn="just" rtl="0">
              <a:spcBef>
                <a:spcPts val="0"/>
              </a:spcBef>
              <a:spcAft>
                <a:spcPts val="0"/>
              </a:spcAft>
              <a:buNone/>
            </a:pPr>
            <a:r>
              <a:rPr lang="lt" b="1">
                <a:solidFill>
                  <a:srgbClr val="FFFFFF"/>
                </a:solidFill>
                <a:latin typeface="Times New Roman"/>
                <a:ea typeface="Times New Roman"/>
                <a:cs typeface="Times New Roman"/>
                <a:sym typeface="Times New Roman"/>
              </a:rPr>
              <a:t>Domėsis įvairiomis transporto priemonių rūšimis. Susipažins su transporto priemonių atsiradimo istorija, įgis supratimą apie jų pritaikymą.</a:t>
            </a:r>
            <a:endParaRPr b="1">
              <a:solidFill>
                <a:srgbClr val="FFFFFF"/>
              </a:solidFill>
              <a:latin typeface="Times New Roman"/>
              <a:ea typeface="Times New Roman"/>
              <a:cs typeface="Times New Roman"/>
              <a:sym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2"/>
        <p:cNvGrpSpPr/>
        <p:nvPr/>
      </p:nvGrpSpPr>
      <p:grpSpPr>
        <a:xfrm>
          <a:off x="0" y="0"/>
          <a:ext cx="0" cy="0"/>
          <a:chOff x="0" y="0"/>
          <a:chExt cx="0" cy="0"/>
        </a:xfrm>
      </p:grpSpPr>
      <p:pic>
        <p:nvPicPr>
          <p:cNvPr id="163" name="Google Shape;163;p32"/>
          <p:cNvPicPr preferRelativeResize="0"/>
          <p:nvPr/>
        </p:nvPicPr>
        <p:blipFill>
          <a:blip r:embed="rId4">
            <a:alphaModFix/>
          </a:blip>
          <a:stretch>
            <a:fillRect/>
          </a:stretch>
        </p:blipFill>
        <p:spPr>
          <a:xfrm>
            <a:off x="776388" y="0"/>
            <a:ext cx="7591225" cy="5143500"/>
          </a:xfrm>
          <a:prstGeom prst="rect">
            <a:avLst/>
          </a:prstGeom>
          <a:noFill/>
          <a:ln>
            <a:noFill/>
          </a:ln>
        </p:spPr>
      </p:pic>
      <p:sp>
        <p:nvSpPr>
          <p:cNvPr id="164" name="Google Shape;164;p32"/>
          <p:cNvSpPr txBox="1"/>
          <p:nvPr/>
        </p:nvSpPr>
        <p:spPr>
          <a:xfrm>
            <a:off x="3521837" y="4098925"/>
            <a:ext cx="2297071" cy="82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lt" sz="2800" b="1" dirty="0">
                <a:latin typeface="Times New Roman"/>
                <a:ea typeface="Times New Roman"/>
                <a:cs typeface="Times New Roman"/>
                <a:sym typeface="Times New Roman"/>
              </a:rPr>
              <a:t>LĖKTUVAS</a:t>
            </a:r>
            <a:endParaRPr sz="2800" b="1" dirty="0">
              <a:latin typeface="Times New Roman"/>
              <a:ea typeface="Times New Roman"/>
              <a:cs typeface="Times New Roman"/>
              <a:sym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8"/>
        <p:cNvGrpSpPr/>
        <p:nvPr/>
      </p:nvGrpSpPr>
      <p:grpSpPr>
        <a:xfrm>
          <a:off x="0" y="0"/>
          <a:ext cx="0" cy="0"/>
          <a:chOff x="0" y="0"/>
          <a:chExt cx="0" cy="0"/>
        </a:xfrm>
      </p:grpSpPr>
      <p:pic>
        <p:nvPicPr>
          <p:cNvPr id="169" name="Google Shape;169;p33"/>
          <p:cNvPicPr preferRelativeResize="0"/>
          <p:nvPr/>
        </p:nvPicPr>
        <p:blipFill>
          <a:blip r:embed="rId4">
            <a:alphaModFix/>
          </a:blip>
          <a:stretch>
            <a:fillRect/>
          </a:stretch>
        </p:blipFill>
        <p:spPr>
          <a:xfrm>
            <a:off x="1143000" y="0"/>
            <a:ext cx="6857999" cy="51434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3"/>
        <p:cNvGrpSpPr/>
        <p:nvPr/>
      </p:nvGrpSpPr>
      <p:grpSpPr>
        <a:xfrm>
          <a:off x="0" y="0"/>
          <a:ext cx="0" cy="0"/>
          <a:chOff x="0" y="0"/>
          <a:chExt cx="0" cy="0"/>
        </a:xfrm>
      </p:grpSpPr>
      <p:pic>
        <p:nvPicPr>
          <p:cNvPr id="174" name="Google Shape;174;p34"/>
          <p:cNvPicPr preferRelativeResize="0"/>
          <p:nvPr/>
        </p:nvPicPr>
        <p:blipFill>
          <a:blip r:embed="rId4">
            <a:alphaModFix/>
          </a:blip>
          <a:stretch>
            <a:fillRect/>
          </a:stretch>
        </p:blipFill>
        <p:spPr>
          <a:xfrm>
            <a:off x="1142422" y="0"/>
            <a:ext cx="6859155" cy="51434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8"/>
        <p:cNvGrpSpPr/>
        <p:nvPr/>
      </p:nvGrpSpPr>
      <p:grpSpPr>
        <a:xfrm>
          <a:off x="0" y="0"/>
          <a:ext cx="0" cy="0"/>
          <a:chOff x="0" y="0"/>
          <a:chExt cx="0" cy="0"/>
        </a:xfrm>
      </p:grpSpPr>
      <p:pic>
        <p:nvPicPr>
          <p:cNvPr id="179" name="Google Shape;179;p35"/>
          <p:cNvPicPr preferRelativeResize="0"/>
          <p:nvPr/>
        </p:nvPicPr>
        <p:blipFill>
          <a:blip r:embed="rId4">
            <a:alphaModFix/>
          </a:blip>
          <a:stretch>
            <a:fillRect/>
          </a:stretch>
        </p:blipFill>
        <p:spPr>
          <a:xfrm rot="-5400000">
            <a:off x="-109701" y="262099"/>
            <a:ext cx="5118702" cy="4594499"/>
          </a:xfrm>
          <a:prstGeom prst="rect">
            <a:avLst/>
          </a:prstGeom>
          <a:noFill/>
          <a:ln>
            <a:noFill/>
          </a:ln>
        </p:spPr>
      </p:pic>
      <p:pic>
        <p:nvPicPr>
          <p:cNvPr id="180" name="Google Shape;180;p35"/>
          <p:cNvPicPr preferRelativeResize="0"/>
          <p:nvPr/>
        </p:nvPicPr>
        <p:blipFill>
          <a:blip r:embed="rId5">
            <a:alphaModFix/>
          </a:blip>
          <a:stretch>
            <a:fillRect/>
          </a:stretch>
        </p:blipFill>
        <p:spPr>
          <a:xfrm rot="-5400000">
            <a:off x="4371863" y="511362"/>
            <a:ext cx="5131101" cy="410837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4"/>
        <p:cNvGrpSpPr/>
        <p:nvPr/>
      </p:nvGrpSpPr>
      <p:grpSpPr>
        <a:xfrm>
          <a:off x="0" y="0"/>
          <a:ext cx="0" cy="0"/>
          <a:chOff x="0" y="0"/>
          <a:chExt cx="0" cy="0"/>
        </a:xfrm>
      </p:grpSpPr>
      <p:pic>
        <p:nvPicPr>
          <p:cNvPr id="185" name="Google Shape;185;p36"/>
          <p:cNvPicPr preferRelativeResize="0"/>
          <p:nvPr/>
        </p:nvPicPr>
        <p:blipFill>
          <a:blip r:embed="rId4">
            <a:alphaModFix/>
          </a:blip>
          <a:stretch>
            <a:fillRect/>
          </a:stretch>
        </p:blipFill>
        <p:spPr>
          <a:xfrm>
            <a:off x="240300" y="0"/>
            <a:ext cx="4331699" cy="5143499"/>
          </a:xfrm>
          <a:prstGeom prst="rect">
            <a:avLst/>
          </a:prstGeom>
          <a:noFill/>
          <a:ln>
            <a:noFill/>
          </a:ln>
        </p:spPr>
      </p:pic>
      <p:pic>
        <p:nvPicPr>
          <p:cNvPr id="186" name="Google Shape;186;p36"/>
          <p:cNvPicPr preferRelativeResize="0"/>
          <p:nvPr/>
        </p:nvPicPr>
        <p:blipFill>
          <a:blip r:embed="rId5">
            <a:alphaModFix/>
          </a:blip>
          <a:stretch>
            <a:fillRect/>
          </a:stretch>
        </p:blipFill>
        <p:spPr>
          <a:xfrm rot="-5400000">
            <a:off x="4297487" y="536164"/>
            <a:ext cx="5143499" cy="407117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
        <p:cNvGrpSpPr/>
        <p:nvPr/>
      </p:nvGrpSpPr>
      <p:grpSpPr>
        <a:xfrm>
          <a:off x="0" y="0"/>
          <a:ext cx="0" cy="0"/>
          <a:chOff x="0" y="0"/>
          <a:chExt cx="0" cy="0"/>
        </a:xfrm>
      </p:grpSpPr>
      <p:sp>
        <p:nvSpPr>
          <p:cNvPr id="66" name="Google Shape;66;p15"/>
          <p:cNvSpPr txBox="1"/>
          <p:nvPr/>
        </p:nvSpPr>
        <p:spPr>
          <a:xfrm>
            <a:off x="140925" y="0"/>
            <a:ext cx="8913000" cy="4016100"/>
          </a:xfrm>
          <a:prstGeom prst="rect">
            <a:avLst/>
          </a:prstGeom>
          <a:noFill/>
          <a:ln>
            <a:noFill/>
          </a:ln>
        </p:spPr>
        <p:txBody>
          <a:bodyPr spcFirstLastPara="1" wrap="square" lIns="91425" tIns="91425" rIns="91425" bIns="91425" anchor="t" anchorCtr="0">
            <a:noAutofit/>
          </a:bodyPr>
          <a:lstStyle/>
          <a:p>
            <a:pPr marL="0" lvl="0" indent="457200" algn="just" rtl="0">
              <a:spcBef>
                <a:spcPts val="0"/>
              </a:spcBef>
              <a:spcAft>
                <a:spcPts val="0"/>
              </a:spcAft>
              <a:buNone/>
            </a:pPr>
            <a:r>
              <a:rPr lang="lt" sz="2800" b="1">
                <a:solidFill>
                  <a:srgbClr val="FFFFFF"/>
                </a:solidFill>
                <a:latin typeface="Times New Roman"/>
                <a:ea typeface="Times New Roman"/>
                <a:cs typeface="Times New Roman"/>
                <a:sym typeface="Times New Roman"/>
              </a:rPr>
              <a:t>Ugdytiniai atliko įvairias matematikos užduotis, sprendė daugiau - mažiau, spalvino. Atliko stebėjimo tyrimą: per langą stebėjo kiek per 5 minutes pamatys įvairių transporto priemonių ir jas užrašė. Skirstė oro priemones, kas plaukia, skrenda, važiuoja. Taip pat, kiekvieną dieną atliko pratybų užduotis. Nurašinėjo patarles, mįsles ir bandė jas įsiminti. Mokėsi raiškiai deklamuoti eilėraščius, skaityti. Labiausiai vaikams patiko transporto dėlionės kompiuteryje.</a:t>
            </a:r>
            <a:endParaRPr sz="2800" b="1">
              <a:solidFill>
                <a:srgbClr val="FFFFFF"/>
              </a:solidFill>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0"/>
        <p:cNvGrpSpPr/>
        <p:nvPr/>
      </p:nvGrpSpPr>
      <p:grpSpPr>
        <a:xfrm>
          <a:off x="0" y="0"/>
          <a:ext cx="0" cy="0"/>
          <a:chOff x="0" y="0"/>
          <a:chExt cx="0" cy="0"/>
        </a:xfrm>
      </p:grpSpPr>
      <p:pic>
        <p:nvPicPr>
          <p:cNvPr id="71" name="Google Shape;71;p16"/>
          <p:cNvPicPr preferRelativeResize="0"/>
          <p:nvPr/>
        </p:nvPicPr>
        <p:blipFill>
          <a:blip r:embed="rId4">
            <a:alphaModFix/>
          </a:blip>
          <a:stretch>
            <a:fillRect/>
          </a:stretch>
        </p:blipFill>
        <p:spPr>
          <a:xfrm rot="-5400000">
            <a:off x="4339750" y="628903"/>
            <a:ext cx="5108272" cy="3897422"/>
          </a:xfrm>
          <a:prstGeom prst="rect">
            <a:avLst/>
          </a:prstGeom>
          <a:noFill/>
          <a:ln>
            <a:noFill/>
          </a:ln>
        </p:spPr>
      </p:pic>
      <p:pic>
        <p:nvPicPr>
          <p:cNvPr id="72" name="Google Shape;72;p16"/>
          <p:cNvPicPr preferRelativeResize="0"/>
          <p:nvPr/>
        </p:nvPicPr>
        <p:blipFill>
          <a:blip r:embed="rId5">
            <a:alphaModFix/>
          </a:blip>
          <a:stretch>
            <a:fillRect/>
          </a:stretch>
        </p:blipFill>
        <p:spPr>
          <a:xfrm rot="-5400000">
            <a:off x="-293576" y="598899"/>
            <a:ext cx="5143501" cy="3945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6"/>
        <p:cNvGrpSpPr/>
        <p:nvPr/>
      </p:nvGrpSpPr>
      <p:grpSpPr>
        <a:xfrm>
          <a:off x="0" y="0"/>
          <a:ext cx="0" cy="0"/>
          <a:chOff x="0" y="0"/>
          <a:chExt cx="0" cy="0"/>
        </a:xfrm>
      </p:grpSpPr>
      <p:pic>
        <p:nvPicPr>
          <p:cNvPr id="77" name="Google Shape;77;p17"/>
          <p:cNvPicPr preferRelativeResize="0"/>
          <p:nvPr/>
        </p:nvPicPr>
        <p:blipFill>
          <a:blip r:embed="rId4">
            <a:alphaModFix/>
          </a:blip>
          <a:stretch>
            <a:fillRect/>
          </a:stretch>
        </p:blipFill>
        <p:spPr>
          <a:xfrm rot="-5400000">
            <a:off x="-311186" y="604763"/>
            <a:ext cx="5131748" cy="3922226"/>
          </a:xfrm>
          <a:prstGeom prst="rect">
            <a:avLst/>
          </a:prstGeom>
          <a:noFill/>
          <a:ln>
            <a:noFill/>
          </a:ln>
        </p:spPr>
      </p:pic>
      <p:pic>
        <p:nvPicPr>
          <p:cNvPr id="78" name="Google Shape;78;p17"/>
          <p:cNvPicPr preferRelativeResize="0"/>
          <p:nvPr/>
        </p:nvPicPr>
        <p:blipFill>
          <a:blip r:embed="rId5">
            <a:alphaModFix/>
          </a:blip>
          <a:stretch>
            <a:fillRect/>
          </a:stretch>
        </p:blipFill>
        <p:spPr>
          <a:xfrm rot="-5400000">
            <a:off x="4286252" y="598900"/>
            <a:ext cx="5131748" cy="393395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2"/>
        <p:cNvGrpSpPr/>
        <p:nvPr/>
      </p:nvGrpSpPr>
      <p:grpSpPr>
        <a:xfrm>
          <a:off x="0" y="0"/>
          <a:ext cx="0" cy="0"/>
          <a:chOff x="0" y="0"/>
          <a:chExt cx="0" cy="0"/>
        </a:xfrm>
      </p:grpSpPr>
      <p:pic>
        <p:nvPicPr>
          <p:cNvPr id="83" name="Google Shape;83;p18"/>
          <p:cNvPicPr preferRelativeResize="0"/>
          <p:nvPr/>
        </p:nvPicPr>
        <p:blipFill>
          <a:blip r:embed="rId4">
            <a:alphaModFix/>
          </a:blip>
          <a:stretch>
            <a:fillRect/>
          </a:stretch>
        </p:blipFill>
        <p:spPr>
          <a:xfrm>
            <a:off x="293575" y="0"/>
            <a:ext cx="3867399" cy="5143498"/>
          </a:xfrm>
          <a:prstGeom prst="rect">
            <a:avLst/>
          </a:prstGeom>
          <a:noFill/>
          <a:ln>
            <a:noFill/>
          </a:ln>
        </p:spPr>
      </p:pic>
      <p:pic>
        <p:nvPicPr>
          <p:cNvPr id="84" name="Google Shape;84;p18"/>
          <p:cNvPicPr preferRelativeResize="0"/>
          <p:nvPr/>
        </p:nvPicPr>
        <p:blipFill>
          <a:blip r:embed="rId5">
            <a:alphaModFix/>
          </a:blip>
          <a:stretch>
            <a:fillRect/>
          </a:stretch>
        </p:blipFill>
        <p:spPr>
          <a:xfrm>
            <a:off x="4982375" y="0"/>
            <a:ext cx="3867399" cy="51434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pic>
        <p:nvPicPr>
          <p:cNvPr id="89" name="Google Shape;89;p19"/>
          <p:cNvPicPr preferRelativeResize="0"/>
          <p:nvPr/>
        </p:nvPicPr>
        <p:blipFill>
          <a:blip r:embed="rId4">
            <a:alphaModFix/>
          </a:blip>
          <a:stretch>
            <a:fillRect/>
          </a:stretch>
        </p:blipFill>
        <p:spPr>
          <a:xfrm>
            <a:off x="892375" y="0"/>
            <a:ext cx="7324823" cy="51434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pic>
        <p:nvPicPr>
          <p:cNvPr id="94" name="Google Shape;94;p20"/>
          <p:cNvPicPr preferRelativeResize="0"/>
          <p:nvPr/>
        </p:nvPicPr>
        <p:blipFill>
          <a:blip r:embed="rId4">
            <a:alphaModFix/>
          </a:blip>
          <a:stretch>
            <a:fillRect/>
          </a:stretch>
        </p:blipFill>
        <p:spPr>
          <a:xfrm>
            <a:off x="913222" y="0"/>
            <a:ext cx="7317555" cy="51434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8"/>
        <p:cNvGrpSpPr/>
        <p:nvPr/>
      </p:nvGrpSpPr>
      <p:grpSpPr>
        <a:xfrm>
          <a:off x="0" y="0"/>
          <a:ext cx="0" cy="0"/>
          <a:chOff x="0" y="0"/>
          <a:chExt cx="0" cy="0"/>
        </a:xfrm>
      </p:grpSpPr>
      <p:pic>
        <p:nvPicPr>
          <p:cNvPr id="99" name="Google Shape;99;p21"/>
          <p:cNvPicPr preferRelativeResize="0"/>
          <p:nvPr/>
        </p:nvPicPr>
        <p:blipFill>
          <a:blip r:embed="rId4">
            <a:alphaModFix/>
          </a:blip>
          <a:stretch>
            <a:fillRect/>
          </a:stretch>
        </p:blipFill>
        <p:spPr>
          <a:xfrm>
            <a:off x="1142127" y="0"/>
            <a:ext cx="6859749" cy="5143502"/>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220</Words>
  <Application>Microsoft Office PowerPoint</Application>
  <PresentationFormat>On-screen Show (16:9)</PresentationFormat>
  <Paragraphs>14</Paragraphs>
  <Slides>24</Slides>
  <Notes>24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Times New Roman</vt:lpstr>
      <vt:lpstr>Simple Light</vt:lpstr>
      <vt:lpstr>VAŽIUOJAM</vt:lpstr>
      <vt:lpstr>TIKSLAS  Domėsis įvairiomis transporto priemonių rūšimis. Susipažins su transporto priemonių atsiradimo istorija, įgis supratimą apie jų pritaikymą.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VAŽIUOJAM</dc:title>
  <dc:creator>20170903s2</dc:creator>
  <cp:lastModifiedBy>Vaida Alūzaitė</cp:lastModifiedBy>
  <cp:revision>1</cp:revision>
  <dcterms:modified xsi:type="dcterms:W3CDTF">2020-04-30T05:50:19Z</dcterms:modified>
</cp:coreProperties>
</file>