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5" r:id="rId3"/>
    <p:sldId id="258" r:id="rId4"/>
    <p:sldId id="259" r:id="rId5"/>
    <p:sldId id="260" r:id="rId6"/>
    <p:sldId id="261" r:id="rId7"/>
    <p:sldId id="263" r:id="rId8"/>
    <p:sldId id="264" r:id="rId9"/>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198E30-7018-414F-BEBB-E13FDD0DE608}">
          <p14:sldIdLst>
            <p14:sldId id="256"/>
            <p14:sldId id="265"/>
            <p14:sldId id="258"/>
            <p14:sldId id="259"/>
            <p14:sldId id="260"/>
            <p14:sldId id="261"/>
            <p14:sldId id="263"/>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4" d="100"/>
          <a:sy n="154" d="100"/>
        </p:scale>
        <p:origin x="2004"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CF98C4-113B-4CAE-8910-6B1491C4DC12}" type="datetimeFigureOut">
              <a:rPr lang="lt-LT" smtClean="0"/>
              <a:t>2020-04-17</a:t>
            </a:fld>
            <a:endParaRPr lang="lt-L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E9E0EC-7538-41D7-87D4-EC9B7C51A618}" type="slidenum">
              <a:rPr lang="lt-LT" smtClean="0"/>
              <a:t>‹#›</a:t>
            </a:fld>
            <a:endParaRPr lang="lt-LT"/>
          </a:p>
        </p:txBody>
      </p:sp>
    </p:spTree>
    <p:extLst>
      <p:ext uri="{BB962C8B-B14F-4D97-AF65-F5344CB8AC3E}">
        <p14:creationId xmlns:p14="http://schemas.microsoft.com/office/powerpoint/2010/main" val="266597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a:p>
            <a:endParaRPr lang="lt-LT" dirty="0"/>
          </a:p>
          <a:p>
            <a:endParaRPr lang="lt-LT" dirty="0"/>
          </a:p>
          <a:p>
            <a:endParaRPr lang="lt-LT" dirty="0"/>
          </a:p>
          <a:p>
            <a:endParaRPr lang="lt-LT" dirty="0"/>
          </a:p>
          <a:p>
            <a:endParaRPr lang="lt-LT"/>
          </a:p>
          <a:p>
            <a:endParaRPr lang="lt-LT"/>
          </a:p>
          <a:p>
            <a:endParaRPr lang="lt-LT" dirty="0"/>
          </a:p>
        </p:txBody>
      </p:sp>
      <p:sp>
        <p:nvSpPr>
          <p:cNvPr id="4" name="Slide Number Placeholder 3"/>
          <p:cNvSpPr>
            <a:spLocks noGrp="1"/>
          </p:cNvSpPr>
          <p:nvPr>
            <p:ph type="sldNum" sz="quarter" idx="10"/>
          </p:nvPr>
        </p:nvSpPr>
        <p:spPr/>
        <p:txBody>
          <a:bodyPr/>
          <a:lstStyle/>
          <a:p>
            <a:fld id="{91E9E0EC-7538-41D7-87D4-EC9B7C51A618}" type="slidenum">
              <a:rPr lang="lt-LT" smtClean="0"/>
              <a:t>1</a:t>
            </a:fld>
            <a:endParaRPr lang="lt-LT"/>
          </a:p>
        </p:txBody>
      </p:sp>
    </p:spTree>
    <p:extLst>
      <p:ext uri="{BB962C8B-B14F-4D97-AF65-F5344CB8AC3E}">
        <p14:creationId xmlns:p14="http://schemas.microsoft.com/office/powerpoint/2010/main" val="16432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5D8A1861-F645-4BF9-95CE-B515AE4E8EF0}" type="datetimeFigureOut">
              <a:rPr lang="lt-LT" smtClean="0"/>
              <a:t>2020-04-17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147538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D8A1861-F645-4BF9-95CE-B515AE4E8EF0}" type="datetimeFigureOut">
              <a:rPr lang="lt-LT" smtClean="0"/>
              <a:t>2020-04-17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271896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D8A1861-F645-4BF9-95CE-B515AE4E8EF0}" type="datetimeFigureOut">
              <a:rPr lang="lt-LT" smtClean="0"/>
              <a:t>2020-04-17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160701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5D8A1861-F645-4BF9-95CE-B515AE4E8EF0}" type="datetimeFigureOut">
              <a:rPr lang="lt-LT" smtClean="0"/>
              <a:t>2020-04-17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2690877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8A1861-F645-4BF9-95CE-B515AE4E8EF0}" type="datetimeFigureOut">
              <a:rPr lang="lt-LT" smtClean="0"/>
              <a:t>2020-04-17</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211073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5D8A1861-F645-4BF9-95CE-B515AE4E8EF0}" type="datetimeFigureOut">
              <a:rPr lang="lt-LT" smtClean="0"/>
              <a:t>2020-04-17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410894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5D8A1861-F645-4BF9-95CE-B515AE4E8EF0}" type="datetimeFigureOut">
              <a:rPr lang="lt-LT" smtClean="0"/>
              <a:t>2020-04-17</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293791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5D8A1861-F645-4BF9-95CE-B515AE4E8EF0}" type="datetimeFigureOut">
              <a:rPr lang="lt-LT" smtClean="0"/>
              <a:t>2020-04-17</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352713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1861-F645-4BF9-95CE-B515AE4E8EF0}" type="datetimeFigureOut">
              <a:rPr lang="lt-LT" smtClean="0"/>
              <a:t>2020-04-17</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168028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8A1861-F645-4BF9-95CE-B515AE4E8EF0}" type="datetimeFigureOut">
              <a:rPr lang="lt-LT" smtClean="0"/>
              <a:t>2020-04-17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17719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8A1861-F645-4BF9-95CE-B515AE4E8EF0}" type="datetimeFigureOut">
              <a:rPr lang="lt-LT" smtClean="0"/>
              <a:t>2020-04-17</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2047CC3-0D91-4D11-8F8A-EEA427600914}" type="slidenum">
              <a:rPr lang="lt-LT" smtClean="0"/>
              <a:t>‹#›</a:t>
            </a:fld>
            <a:endParaRPr lang="lt-LT"/>
          </a:p>
        </p:txBody>
      </p:sp>
    </p:spTree>
    <p:extLst>
      <p:ext uri="{BB962C8B-B14F-4D97-AF65-F5344CB8AC3E}">
        <p14:creationId xmlns:p14="http://schemas.microsoft.com/office/powerpoint/2010/main" val="108755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A1861-F645-4BF9-95CE-B515AE4E8EF0}" type="datetimeFigureOut">
              <a:rPr lang="lt-LT" smtClean="0"/>
              <a:t>2020-04-17</a:t>
            </a:fld>
            <a:endParaRPr lang="lt-L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47CC3-0D91-4D11-8F8A-EEA427600914}" type="slidenum">
              <a:rPr lang="lt-LT" smtClean="0"/>
              <a:t>‹#›</a:t>
            </a:fld>
            <a:endParaRPr lang="lt-LT"/>
          </a:p>
        </p:txBody>
      </p:sp>
    </p:spTree>
    <p:extLst>
      <p:ext uri="{BB962C8B-B14F-4D97-AF65-F5344CB8AC3E}">
        <p14:creationId xmlns:p14="http://schemas.microsoft.com/office/powerpoint/2010/main" val="2768303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lt-LT" sz="1400" dirty="0">
                <a:latin typeface="Times New Roman" panose="02020603050405020304" pitchFamily="18" charset="0"/>
                <a:cs typeface="Times New Roman" panose="02020603050405020304" pitchFamily="18" charset="0"/>
              </a:rPr>
            </a:br>
            <a:br>
              <a:rPr lang="lt-LT" sz="1400" dirty="0">
                <a:latin typeface="Times New Roman" panose="02020603050405020304" pitchFamily="18" charset="0"/>
                <a:cs typeface="Times New Roman" panose="02020603050405020304" pitchFamily="18" charset="0"/>
              </a:rPr>
            </a:br>
            <a:r>
              <a:rPr lang="lt-LT" sz="1800" dirty="0">
                <a:latin typeface="Times New Roman" panose="02020603050405020304" pitchFamily="18" charset="0"/>
                <a:cs typeface="Times New Roman" panose="02020603050405020304" pitchFamily="18" charset="0"/>
              </a:rPr>
              <a:t>„</a:t>
            </a:r>
            <a:r>
              <a:rPr lang="lt-LT" sz="1800" dirty="0">
                <a:solidFill>
                  <a:srgbClr val="0070C0"/>
                </a:solidFill>
                <a:latin typeface="Times New Roman" panose="02020603050405020304" pitchFamily="18" charset="0"/>
                <a:cs typeface="Times New Roman" panose="02020603050405020304" pitchFamily="18" charset="0"/>
              </a:rPr>
              <a:t>KAUNO SANATORINIS LOPŠELIS-DARŽELIS „PUŠYNĖLIS</a:t>
            </a:r>
            <a:r>
              <a:rPr lang="lt-LT" sz="1800" dirty="0">
                <a:latin typeface="Times New Roman" panose="02020603050405020304" pitchFamily="18" charset="0"/>
                <a:cs typeface="Times New Roman" panose="02020603050405020304" pitchFamily="18" charset="0"/>
              </a:rPr>
              <a:t>“</a:t>
            </a:r>
          </a:p>
        </p:txBody>
      </p:sp>
      <p:sp>
        <p:nvSpPr>
          <p:cNvPr id="8" name="Turinio vietos rezervavimo ženklas 7">
            <a:extLst>
              <a:ext uri="{FF2B5EF4-FFF2-40B4-BE49-F238E27FC236}">
                <a16:creationId xmlns:a16="http://schemas.microsoft.com/office/drawing/2014/main" id="{3FE6D82B-576D-4F64-AE7D-7DE1D38E165B}"/>
              </a:ext>
            </a:extLst>
          </p:cNvPr>
          <p:cNvSpPr>
            <a:spLocks noGrp="1"/>
          </p:cNvSpPr>
          <p:nvPr>
            <p:ph idx="1"/>
          </p:nvPr>
        </p:nvSpPr>
        <p:spPr/>
        <p:txBody>
          <a:bodyPr>
            <a:normAutofit/>
          </a:bodyPr>
          <a:lstStyle/>
          <a:p>
            <a:pPr marL="0" indent="0" algn="ctr">
              <a:buNone/>
            </a:pPr>
            <a:r>
              <a:rPr lang="lt-LT" sz="2800" dirty="0">
                <a:latin typeface="Times New Roman" panose="02020603050405020304" pitchFamily="18" charset="0"/>
                <a:cs typeface="Times New Roman" panose="02020603050405020304" pitchFamily="18" charset="0"/>
              </a:rPr>
              <a:t> </a:t>
            </a:r>
            <a:r>
              <a:rPr lang="lt-LT" sz="2800" dirty="0">
                <a:solidFill>
                  <a:srgbClr val="0070C0"/>
                </a:solidFill>
                <a:latin typeface="Times New Roman" panose="02020603050405020304" pitchFamily="18" charset="0"/>
                <a:cs typeface="Times New Roman" panose="02020603050405020304" pitchFamily="18" charset="0"/>
              </a:rPr>
              <a:t>„DRUGELIŲ“ </a:t>
            </a:r>
          </a:p>
          <a:p>
            <a:pPr marL="0" indent="0" algn="ctr">
              <a:buNone/>
            </a:pPr>
            <a:r>
              <a:rPr lang="lt-LT" sz="2800">
                <a:solidFill>
                  <a:srgbClr val="0070C0"/>
                </a:solidFill>
                <a:latin typeface="Times New Roman" panose="02020603050405020304" pitchFamily="18" charset="0"/>
                <a:cs typeface="Times New Roman" panose="02020603050405020304" pitchFamily="18" charset="0"/>
              </a:rPr>
              <a:t>GRUPĖS NUOTOLINIO UGDYMO VEIKLŲ REFLEKSIJA</a:t>
            </a:r>
            <a:endParaRPr lang="lt-LT" sz="2800" dirty="0">
              <a:solidFill>
                <a:srgbClr val="0070C0"/>
              </a:solidFill>
              <a:latin typeface="Times New Roman" panose="02020603050405020304" pitchFamily="18" charset="0"/>
              <a:cs typeface="Times New Roman" panose="02020603050405020304" pitchFamily="18" charset="0"/>
            </a:endParaRPr>
          </a:p>
          <a:p>
            <a:pPr marL="0" indent="0" algn="ctr">
              <a:buNone/>
            </a:pPr>
            <a:r>
              <a:rPr lang="lt-LT" sz="1800" dirty="0">
                <a:solidFill>
                  <a:srgbClr val="0070C0"/>
                </a:solidFill>
                <a:latin typeface="Times New Roman" panose="02020603050405020304" pitchFamily="18" charset="0"/>
                <a:cs typeface="Times New Roman" panose="02020603050405020304" pitchFamily="18" charset="0"/>
              </a:rPr>
              <a:t>2020-03-30 iki 2020-04-10</a:t>
            </a:r>
          </a:p>
          <a:p>
            <a:pPr marL="0" indent="0" algn="ctr">
              <a:buNone/>
            </a:pPr>
            <a:endParaRPr lang="lt-LT" sz="2800" dirty="0">
              <a:solidFill>
                <a:srgbClr val="0070C0"/>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66FB45B4-3589-4E10-8A0F-09DC31E1F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129" y="3212976"/>
            <a:ext cx="346174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54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00DDC2A-DC95-4B90-9384-430A414CA242}"/>
              </a:ext>
            </a:extLst>
          </p:cNvPr>
          <p:cNvSpPr>
            <a:spLocks noGrp="1"/>
          </p:cNvSpPr>
          <p:nvPr>
            <p:ph type="title"/>
          </p:nvPr>
        </p:nvSpPr>
        <p:spPr/>
        <p:txBody>
          <a:bodyPr>
            <a:normAutofit fontScale="90000"/>
          </a:bodyPr>
          <a:lstStyle/>
          <a:p>
            <a:r>
              <a:rPr lang="lt-LT" sz="3600"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              </a:t>
            </a:r>
            <a:br>
              <a:rPr lang="lt-LT" dirty="0">
                <a:latin typeface="Times New Roman" panose="02020603050405020304" pitchFamily="18" charset="0"/>
                <a:cs typeface="Times New Roman" panose="02020603050405020304" pitchFamily="18" charset="0"/>
              </a:rPr>
            </a:br>
            <a:r>
              <a:rPr lang="lt-LT" sz="2200" dirty="0">
                <a:solidFill>
                  <a:srgbClr val="0070C0"/>
                </a:solidFill>
                <a:latin typeface="Times New Roman" panose="02020603050405020304" pitchFamily="18" charset="0"/>
                <a:cs typeface="Times New Roman" panose="02020603050405020304" pitchFamily="18" charset="0"/>
              </a:rPr>
              <a:t>Nuotolinio ugdymo proceso organizavimas ,,Drugelių“ </a:t>
            </a:r>
            <a:r>
              <a:rPr lang="lt-LT" sz="2200" dirty="0" err="1">
                <a:solidFill>
                  <a:srgbClr val="0070C0"/>
                </a:solidFill>
                <a:latin typeface="Times New Roman" panose="02020603050405020304" pitchFamily="18" charset="0"/>
                <a:cs typeface="Times New Roman" panose="02020603050405020304" pitchFamily="18" charset="0"/>
              </a:rPr>
              <a:t>gr</a:t>
            </a:r>
            <a:r>
              <a:rPr lang="lt-LT" sz="2000" dirty="0">
                <a:solidFill>
                  <a:srgbClr val="0070C0"/>
                </a:solidFill>
                <a:latin typeface="Times New Roman" panose="02020603050405020304" pitchFamily="18" charset="0"/>
                <a:cs typeface="Times New Roman" panose="02020603050405020304" pitchFamily="18" charset="0"/>
              </a:rPr>
              <a:t>.            </a:t>
            </a:r>
            <a:r>
              <a:rPr lang="en-US" sz="2000" dirty="0">
                <a:solidFill>
                  <a:srgbClr val="0070C0"/>
                </a:solidFill>
                <a:latin typeface="Times New Roman" panose="02020603050405020304" pitchFamily="18" charset="0"/>
                <a:cs typeface="Times New Roman" panose="02020603050405020304" pitchFamily="18" charset="0"/>
              </a:rPr>
              <a:t>     </a:t>
            </a:r>
            <a:br>
              <a:rPr lang="lt-LT" sz="3600" dirty="0">
                <a:latin typeface="Times New Roman" panose="02020603050405020304" pitchFamily="18" charset="0"/>
                <a:cs typeface="Times New Roman" panose="02020603050405020304" pitchFamily="18" charset="0"/>
              </a:rPr>
            </a:br>
            <a:endParaRPr lang="lt-LT" dirty="0"/>
          </a:p>
        </p:txBody>
      </p:sp>
      <p:sp>
        <p:nvSpPr>
          <p:cNvPr id="3" name="Turinio vietos rezervavimo ženklas 2">
            <a:extLst>
              <a:ext uri="{FF2B5EF4-FFF2-40B4-BE49-F238E27FC236}">
                <a16:creationId xmlns:a16="http://schemas.microsoft.com/office/drawing/2014/main" id="{825A00E8-17D2-476F-B13B-6F45ACC58167}"/>
              </a:ext>
            </a:extLst>
          </p:cNvPr>
          <p:cNvSpPr>
            <a:spLocks noGrp="1"/>
          </p:cNvSpPr>
          <p:nvPr>
            <p:ph idx="1"/>
          </p:nvPr>
        </p:nvSpPr>
        <p:spPr/>
        <p:txBody>
          <a:bodyPr>
            <a:normAutofit lnSpcReduction="10000"/>
          </a:bodyPr>
          <a:lstStyle/>
          <a:p>
            <a:pPr marL="0" indent="0" algn="just">
              <a:buNone/>
            </a:pPr>
            <a:r>
              <a:rPr lang="en-US" sz="2000" dirty="0">
                <a:latin typeface="Times New Roman" panose="02020603050405020304" pitchFamily="18" charset="0"/>
                <a:cs typeface="Times New Roman" panose="02020603050405020304" pitchFamily="18" charset="0"/>
              </a:rPr>
              <a:t>,,</a:t>
            </a:r>
            <a:r>
              <a:rPr lang="lt-LT" sz="2000" dirty="0">
                <a:latin typeface="Times New Roman" panose="02020603050405020304" pitchFamily="18" charset="0"/>
                <a:cs typeface="Times New Roman" panose="02020603050405020304" pitchFamily="18" charset="0"/>
              </a:rPr>
              <a:t>Drugelių“ grupės vaikučiai kartu su tėveliais noriai įsijungė į pasiūlytas ugdomosios veiklos užduotėles. </a:t>
            </a:r>
            <a:r>
              <a:rPr lang="lt-LT" sz="2000" dirty="0" err="1">
                <a:latin typeface="Times New Roman" panose="02020603050405020304" pitchFamily="18" charset="0"/>
                <a:cs typeface="Times New Roman" panose="02020603050405020304" pitchFamily="18" charset="0"/>
              </a:rPr>
              <a:t>Ger</a:t>
            </a:r>
            <a:r>
              <a:rPr lang="en-US" sz="2000" dirty="0" err="1">
                <a:latin typeface="Times New Roman" panose="02020603050405020304" pitchFamily="18" charset="0"/>
                <a:cs typeface="Times New Roman" panose="02020603050405020304" pitchFamily="18" charset="0"/>
              </a:rPr>
              <a:t>i</a:t>
            </a:r>
            <a:r>
              <a:rPr lang="lt-LT" sz="2000" dirty="0">
                <a:latin typeface="Times New Roman" panose="02020603050405020304" pitchFamily="18" charset="0"/>
                <a:cs typeface="Times New Roman" panose="02020603050405020304" pitchFamily="18" charset="0"/>
              </a:rPr>
              <a:t>ausiai sekėsi </a:t>
            </a:r>
            <a:r>
              <a:rPr lang="lt-LT" sz="2000">
                <a:latin typeface="Times New Roman" panose="02020603050405020304" pitchFamily="18" charset="0"/>
                <a:cs typeface="Times New Roman" panose="02020603050405020304" pitchFamily="18" charset="0"/>
              </a:rPr>
              <a:t>meninės raiškos  </a:t>
            </a:r>
            <a:r>
              <a:rPr lang="lt-LT" sz="2000" dirty="0">
                <a:latin typeface="Times New Roman" panose="02020603050405020304" pitchFamily="18" charset="0"/>
                <a:cs typeface="Times New Roman" panose="02020603050405020304" pitchFamily="18" charset="0"/>
              </a:rPr>
              <a:t>ir sakytinės kalbos veiklose. Patys mažiausi lopšelio grupės vaikai kartu su tėvelių pagalba pirmą savaitę susipažino su gandru, spalvino jį, aptarė išvaizdą. Kai kurie vaikai bandė ir </a:t>
            </a:r>
            <a:r>
              <a:rPr lang="lt-LT" sz="2000" dirty="0" err="1">
                <a:latin typeface="Times New Roman" panose="02020603050405020304" pitchFamily="18" charset="0"/>
                <a:cs typeface="Times New Roman" panose="02020603050405020304" pitchFamily="18" charset="0"/>
              </a:rPr>
              <a:t>aplikuoti</a:t>
            </a:r>
            <a:r>
              <a:rPr lang="lt-LT" sz="2000" dirty="0">
                <a:latin typeface="Times New Roman" panose="02020603050405020304" pitchFamily="18" charset="0"/>
                <a:cs typeface="Times New Roman" panose="02020603050405020304" pitchFamily="18" charset="0"/>
              </a:rPr>
              <a:t>  gandrą. Suruošė </a:t>
            </a:r>
            <a:r>
              <a:rPr lang="en-US" sz="2000" dirty="0" err="1">
                <a:latin typeface="Times New Roman" panose="02020603050405020304" pitchFamily="18" charset="0"/>
                <a:cs typeface="Times New Roman" panose="02020603050405020304" pitchFamily="18" charset="0"/>
              </a:rPr>
              <a:t>namuose</a:t>
            </a:r>
            <a:r>
              <a:rPr lang="en-US"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savo darbų parodėlę. Vaikams patiko žaisti muzikinius žaidimus, atkartoti gandro judesius.</a:t>
            </a:r>
          </a:p>
          <a:p>
            <a:pPr marL="0" indent="0" algn="just">
              <a:buNone/>
            </a:pPr>
            <a:endParaRPr lang="lt-LT" sz="2000" dirty="0">
              <a:latin typeface="Times New Roman" panose="02020603050405020304" pitchFamily="18" charset="0"/>
              <a:cs typeface="Times New Roman" panose="02020603050405020304" pitchFamily="18" charset="0"/>
            </a:endParaRPr>
          </a:p>
          <a:p>
            <a:pPr marL="0" indent="0" algn="just">
              <a:buNone/>
            </a:pPr>
            <a:r>
              <a:rPr lang="lt-LT" sz="2000" dirty="0">
                <a:latin typeface="Times New Roman" panose="02020603050405020304" pitchFamily="18" charset="0"/>
                <a:cs typeface="Times New Roman" panose="02020603050405020304" pitchFamily="18" charset="0"/>
              </a:rPr>
              <a:t> Antrą savaitę vaikai namuose kalbėjo apie Velykas. Noriai klausė eilėraštuko ir pasakos apie Velykas. Kai kurie vaikai paveikslėlyje parodė mažą ir didelį kiaušinį, pirštukais štampavo iš popieriaus iškirptus </a:t>
            </a:r>
            <a:r>
              <a:rPr lang="lt-LT" sz="2000" dirty="0" err="1">
                <a:latin typeface="Times New Roman" panose="02020603050405020304" pitchFamily="18" charset="0"/>
                <a:cs typeface="Times New Roman" panose="02020603050405020304" pitchFamily="18" charset="0"/>
              </a:rPr>
              <a:t>kiaušinukus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spalvino</a:t>
            </a:r>
            <a:r>
              <a:rPr lang="en-US" sz="2000" dirty="0">
                <a:latin typeface="Times New Roman" panose="02020603050405020304" pitchFamily="18" charset="0"/>
                <a:cs typeface="Times New Roman" panose="02020603050405020304" pitchFamily="18" charset="0"/>
              </a:rPr>
              <a:t> </a:t>
            </a:r>
            <a:r>
              <a:rPr lang="lt-LT" sz="2000" dirty="0">
                <a:latin typeface="Times New Roman" panose="02020603050405020304" pitchFamily="18" charset="0"/>
                <a:cs typeface="Times New Roman" panose="02020603050405020304" pitchFamily="18" charset="0"/>
              </a:rPr>
              <a:t>naudojant įvairią techniką. Labai patiko žaisti žaidimą ,,Margučių ridenimas.“</a:t>
            </a:r>
          </a:p>
          <a:p>
            <a:pPr marL="0" indent="0" algn="just">
              <a:buNone/>
            </a:pPr>
            <a:br>
              <a:rPr lang="lt-LT" sz="2000" dirty="0">
                <a:latin typeface="Times New Roman" panose="02020603050405020304" pitchFamily="18" charset="0"/>
                <a:cs typeface="Times New Roman" panose="02020603050405020304" pitchFamily="18" charset="0"/>
              </a:rPr>
            </a:br>
            <a:r>
              <a:rPr lang="lt-LT" sz="2000" dirty="0">
                <a:latin typeface="Times New Roman" panose="02020603050405020304" pitchFamily="18" charset="0"/>
                <a:cs typeface="Times New Roman" panose="02020603050405020304" pitchFamily="18" charset="0"/>
              </a:rPr>
              <a:t> Tėveliai atsiuntė  filmuotos medžiagos, kaip vaikams sekasi įgyvendinti muzikines užduotėles. Tėvelių nuomone, muzikinės užduotėlės buvo įdomios ne tik mūsų grupės ugdytiniams, bet  sudomino ir tėvus.</a:t>
            </a:r>
          </a:p>
        </p:txBody>
      </p:sp>
    </p:spTree>
    <p:extLst>
      <p:ext uri="{BB962C8B-B14F-4D97-AF65-F5344CB8AC3E}">
        <p14:creationId xmlns:p14="http://schemas.microsoft.com/office/powerpoint/2010/main" val="223046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74638"/>
            <a:ext cx="4248472" cy="1143000"/>
          </a:xfrm>
        </p:spPr>
        <p:txBody>
          <a:bodyPr/>
          <a:lstStyle/>
          <a:p>
            <a:endParaRPr lang="lt-LT" dirty="0"/>
          </a:p>
        </p:txBody>
      </p:sp>
      <p:pic>
        <p:nvPicPr>
          <p:cNvPr id="2050" name="Picture 2" descr="C:\Users\123\Desktop\2020-04-07_18.15_barbora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60648"/>
            <a:ext cx="5328592" cy="62646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23\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2233613"/>
            <a:ext cx="1728192" cy="292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90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476672"/>
            <a:ext cx="3816424" cy="562074"/>
          </a:xfrm>
        </p:spPr>
        <p:txBody>
          <a:bodyPr>
            <a:normAutofit fontScale="90000"/>
          </a:bodyPr>
          <a:lstStyle/>
          <a:p>
            <a:endParaRPr lang="lt-LT" dirty="0"/>
          </a:p>
        </p:txBody>
      </p:sp>
      <p:pic>
        <p:nvPicPr>
          <p:cNvPr id="4" name="Content Placeholder 3"/>
          <p:cNvPicPr>
            <a:picLocks noGrp="1"/>
          </p:cNvPicPr>
          <p:nvPr>
            <p:ph idx="1"/>
          </p:nvPr>
        </p:nvPicPr>
        <p:blipFill>
          <a:blip r:embed="rId2"/>
          <a:stretch>
            <a:fillRect/>
          </a:stretch>
        </p:blipFill>
        <p:spPr>
          <a:xfrm>
            <a:off x="2267744" y="188640"/>
            <a:ext cx="4824536" cy="61926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357438"/>
            <a:ext cx="1368152"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287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771800" y="1201614"/>
            <a:ext cx="2952328" cy="139154"/>
          </a:xfrm>
        </p:spPr>
        <p:txBody>
          <a:bodyPr>
            <a:normAutofit fontScale="90000"/>
          </a:bodyPr>
          <a:lstStyle/>
          <a:p>
            <a:endParaRPr lang="lt-LT" dirty="0"/>
          </a:p>
        </p:txBody>
      </p:sp>
      <p:pic>
        <p:nvPicPr>
          <p:cNvPr id="4" name="Content Placeholder 3"/>
          <p:cNvPicPr>
            <a:picLocks noGrp="1"/>
          </p:cNvPicPr>
          <p:nvPr>
            <p:ph idx="1"/>
          </p:nvPr>
        </p:nvPicPr>
        <p:blipFill>
          <a:blip r:embed="rId2"/>
          <a:stretch>
            <a:fillRect/>
          </a:stretch>
        </p:blipFill>
        <p:spPr>
          <a:xfrm>
            <a:off x="1835696" y="548680"/>
            <a:ext cx="4392488" cy="5577483"/>
          </a:xfrm>
          <a:prstGeom prst="rect">
            <a:avLst/>
          </a:prstGeom>
        </p:spPr>
      </p:pic>
      <p:pic>
        <p:nvPicPr>
          <p:cNvPr id="1026" name="Picture 2" descr="C:\Users\123\Desktop\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204864"/>
            <a:ext cx="201622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7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548680"/>
            <a:ext cx="2880320" cy="998984"/>
          </a:xfrm>
        </p:spPr>
        <p:txBody>
          <a:bodyPr/>
          <a:lstStyle/>
          <a:p>
            <a:endParaRPr lang="lt-LT" dirty="0"/>
          </a:p>
        </p:txBody>
      </p:sp>
      <p:pic>
        <p:nvPicPr>
          <p:cNvPr id="1026" name="Picture 2" descr="C:\Users\123\Desktop\2020-04-07_18.20_smilte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76672"/>
            <a:ext cx="4032448" cy="56494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s://www.urban-g.lt/1086-home_default/rausvas-drugeli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4" name="AutoShape 4" descr="https://www.urban-g.lt/1086-home_default/rausvas-drugeli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9" y="2347913"/>
            <a:ext cx="1584176"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75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620688"/>
            <a:ext cx="3528392" cy="868958"/>
          </a:xfrm>
        </p:spPr>
        <p:txBody>
          <a:bodyPr/>
          <a:lstStyle/>
          <a:p>
            <a:endParaRPr lang="lt-LT" dirty="0"/>
          </a:p>
        </p:txBody>
      </p:sp>
      <p:pic>
        <p:nvPicPr>
          <p:cNvPr id="4" name="Content Placeholder 3"/>
          <p:cNvPicPr>
            <a:picLocks noGrp="1"/>
          </p:cNvPicPr>
          <p:nvPr>
            <p:ph idx="1"/>
          </p:nvPr>
        </p:nvPicPr>
        <p:blipFill>
          <a:blip r:embed="rId2"/>
          <a:stretch>
            <a:fillRect/>
          </a:stretch>
        </p:blipFill>
        <p:spPr>
          <a:xfrm>
            <a:off x="2339752" y="332656"/>
            <a:ext cx="4104456" cy="57214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276872"/>
            <a:ext cx="194421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832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620688"/>
            <a:ext cx="3888432" cy="796950"/>
          </a:xfrm>
        </p:spPr>
        <p:txBody>
          <a:bodyPr/>
          <a:lstStyle/>
          <a:p>
            <a:endParaRPr lang="lt-LT" dirty="0"/>
          </a:p>
        </p:txBody>
      </p:sp>
      <p:pic>
        <p:nvPicPr>
          <p:cNvPr id="4" name="Content Placeholder 3"/>
          <p:cNvPicPr>
            <a:picLocks noGrp="1"/>
          </p:cNvPicPr>
          <p:nvPr>
            <p:ph idx="1"/>
          </p:nvPr>
        </p:nvPicPr>
        <p:blipFill>
          <a:blip r:embed="rId2"/>
          <a:stretch>
            <a:fillRect/>
          </a:stretch>
        </p:blipFill>
        <p:spPr>
          <a:xfrm>
            <a:off x="2309019" y="404664"/>
            <a:ext cx="4279205" cy="57214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802" y="2276872"/>
            <a:ext cx="2232248" cy="299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998243"/>
      </p:ext>
    </p:extLst>
  </p:cSld>
  <p:clrMapOvr>
    <a:masterClrMapping/>
  </p:clrMapOvr>
</p:sld>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TotalTime>
  <Words>185</Words>
  <Application>Microsoft Office PowerPoint</Application>
  <PresentationFormat>On-screen Show (4:3)</PresentationFormat>
  <Paragraphs>16</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  „KAUNO SANATORINIS LOPŠELIS-DARŽELIS „PUŠYNĖLIS“</vt:lpstr>
      <vt:lpstr>                Nuotolinio ugdymo proceso organizavimas ,,Drugelių“ gr.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,,Drugelių“ gr. vaikučiai kartu su tėveliais noriai įsijungė į pasiūlitas ugdomosios veiklos užduotėles. Geraiausiai sekėsi meninėje , sakytinės kalbos veiklose. Vaikai noriai aplikavo, spalvino gandrą, aptarė jo išvaizdą. Suruošė savo darbų parodėlę. Vaikams patiko žaisti muzikinius žaidimus, atkartoti gandro judesius.    Noriai išklausė eilėraštuką ir pasaką apie Velykas. Kai kurie vaikai paveikslėlyje parodė mažą ir didelį kiaušinį, pirštukais štampavo iš popieriaus iškirptus kiaušinukus. Labai patiko žaisti žaidimą ,,MargučiųRide</dc:title>
  <dc:creator>123</dc:creator>
  <cp:lastModifiedBy>Vaida Alūzaitė</cp:lastModifiedBy>
  <cp:revision>44</cp:revision>
  <dcterms:created xsi:type="dcterms:W3CDTF">2020-04-08T08:08:56Z</dcterms:created>
  <dcterms:modified xsi:type="dcterms:W3CDTF">2020-04-17T05:14:05Z</dcterms:modified>
</cp:coreProperties>
</file>